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7"/>
  </p:notesMasterIdLst>
  <p:sldIdLst>
    <p:sldId id="257" r:id="rId2"/>
    <p:sldId id="320" r:id="rId3"/>
    <p:sldId id="313" r:id="rId4"/>
    <p:sldId id="258" r:id="rId5"/>
    <p:sldId id="314" r:id="rId6"/>
    <p:sldId id="321" r:id="rId7"/>
    <p:sldId id="324" r:id="rId8"/>
    <p:sldId id="322" r:id="rId9"/>
    <p:sldId id="326" r:id="rId10"/>
    <p:sldId id="327" r:id="rId11"/>
    <p:sldId id="325" r:id="rId12"/>
    <p:sldId id="329" r:id="rId13"/>
    <p:sldId id="328" r:id="rId14"/>
    <p:sldId id="330" r:id="rId15"/>
    <p:sldId id="317" r:id="rId1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4A"/>
    <a:srgbClr val="376391"/>
    <a:srgbClr val="087595"/>
    <a:srgbClr val="475483"/>
    <a:srgbClr val="1CB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1973" autoAdjust="0"/>
  </p:normalViewPr>
  <p:slideViewPr>
    <p:cSldViewPr snapToGrid="0">
      <p:cViewPr varScale="1">
        <p:scale>
          <a:sx n="72" d="100"/>
          <a:sy n="72" d="100"/>
        </p:scale>
        <p:origin x="2568" y="192"/>
      </p:cViewPr>
      <p:guideLst/>
    </p:cSldViewPr>
  </p:slideViewPr>
  <p:notesTextViewPr>
    <p:cViewPr>
      <p:scale>
        <a:sx n="140" d="100"/>
        <a:sy n="140" d="100"/>
      </p:scale>
      <p:origin x="0" y="0"/>
    </p:cViewPr>
  </p:notesTextViewPr>
  <p:notesViewPr>
    <p:cSldViewPr snapToGrid="0">
      <p:cViewPr varScale="1">
        <p:scale>
          <a:sx n="94" d="100"/>
          <a:sy n="94" d="100"/>
        </p:scale>
        <p:origin x="43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b="0" i="0">
                <a:latin typeface="Arial" panose="020B0604020202020204" pitchFamily="34" charset="0"/>
              </a:defRPr>
            </a:lvl1pPr>
          </a:lstStyle>
          <a:p>
            <a:fld id="{D95808B6-A62D-4FC1-9DD2-224C02F282CD}" type="datetimeFigureOut">
              <a:rPr lang="en-US" smtClean="0"/>
              <a:pPr/>
              <a:t>5/20/21</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b="0" i="0">
                <a:latin typeface="Arial" panose="020B0604020202020204" pitchFamily="34" charset="0"/>
              </a:defRPr>
            </a:lvl1pPr>
          </a:lstStyle>
          <a:p>
            <a:fld id="{2AF2A613-81F5-44E3-8EFD-9BD11148EB63}" type="slidenum">
              <a:rPr lang="en-US" smtClean="0"/>
              <a:pPr/>
              <a:t>‹#›</a:t>
            </a:fld>
            <a:endParaRPr lang="en-US" dirty="0"/>
          </a:p>
        </p:txBody>
      </p:sp>
    </p:spTree>
    <p:extLst>
      <p:ext uri="{BB962C8B-B14F-4D97-AF65-F5344CB8AC3E}">
        <p14:creationId xmlns:p14="http://schemas.microsoft.com/office/powerpoint/2010/main" val="411040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fdc.energy.gov/uploads/publication/which_is_greene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leancities.energy.gov/idlebas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7651" name="Rectangle 2"/>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ea typeface="ＭＳ Ｐゴシック" charset="-128"/>
                <a:cs typeface="Arial" panose="020B0604020202020204" pitchFamily="34" charset="0"/>
              </a:rPr>
              <a:t>Thank introducer, hosting organization (if not yours), and audience. </a:t>
            </a:r>
            <a:endParaRPr lang="en-US" sz="1000" i="1" dirty="0">
              <a:ea typeface="ＭＳ Ｐゴシック" charset="-128"/>
              <a:cs typeface="Arial" charset="0"/>
              <a:sym typeface="Arial" charset="0"/>
            </a:endParaRPr>
          </a:p>
          <a:p>
            <a:pPr>
              <a:defRPr/>
            </a:pPr>
            <a:r>
              <a:rPr lang="en-US" sz="1000" i="1" dirty="0">
                <a:ea typeface="ＭＳ Ｐゴシック" charset="-128"/>
                <a:cs typeface="Arial" charset="0"/>
                <a:sym typeface="Arial" charset="0"/>
              </a:rPr>
              <a:t>_______________________________________________________	</a:t>
            </a:r>
          </a:p>
          <a:p>
            <a:pPr marL="457200">
              <a:defRPr/>
            </a:pPr>
            <a:r>
              <a:rPr lang="en-US" sz="1000" i="1" dirty="0">
                <a:cs typeface="Arial" charset="0"/>
                <a:sym typeface="Arial" charset="0"/>
              </a:rPr>
              <a:t>	⃝ = Notes for presenter. </a:t>
            </a:r>
            <a:endParaRPr lang="en-US" sz="1000" b="1" i="1" dirty="0">
              <a:ea typeface="+mn-ea"/>
              <a:cs typeface="Arial" charset="0"/>
              <a:sym typeface="Arial" charset="0"/>
            </a:endParaRPr>
          </a:p>
          <a:p>
            <a:pPr marL="457200">
              <a:defRPr/>
            </a:pPr>
            <a:r>
              <a:rPr lang="en-US" sz="1000" b="1" i="1" dirty="0">
                <a:ea typeface="+mn-ea"/>
                <a:cs typeface="Arial" charset="0"/>
                <a:sym typeface="Arial" charset="0"/>
              </a:rPr>
              <a:t>	</a:t>
            </a:r>
            <a:r>
              <a:rPr lang="en-US" sz="1000" b="1" dirty="0">
                <a:ea typeface="ＭＳ Ｐゴシック" charset="-128"/>
              </a:rPr>
              <a:t>↘↘↘</a:t>
            </a:r>
            <a:r>
              <a:rPr lang="en-US" sz="1000" i="1" dirty="0">
                <a:ea typeface="ＭＳ Ｐゴシック" charset="-128"/>
              </a:rPr>
              <a:t> = </a:t>
            </a:r>
            <a:r>
              <a:rPr lang="en-US" sz="1000" i="1" dirty="0">
                <a:cs typeface="Arial" charset="0"/>
                <a:sym typeface="Arial" charset="0"/>
              </a:rPr>
              <a:t>More detailed/background information for the presenter (may be of interest to some audiences or useful in response to some questions)</a:t>
            </a:r>
          </a:p>
          <a:p>
            <a:pPr marL="457200">
              <a:defRPr/>
            </a:pPr>
            <a:endParaRPr lang="en-US" sz="1000" i="1" dirty="0">
              <a:cs typeface="Arial" charset="0"/>
              <a:sym typeface="Arial" charset="0"/>
            </a:endParaRPr>
          </a:p>
          <a:p>
            <a:pPr marL="457200">
              <a:defRPr/>
            </a:pPr>
            <a:r>
              <a:rPr lang="en-US" sz="1000" i="1" dirty="0">
                <a:cs typeface="Arial" charset="0"/>
                <a:sym typeface="Arial" charset="0"/>
              </a:rPr>
              <a:t>	⃝  Presenter: This presentation is designed to be flexible. Slides may be added, deleted, or modified to accommodate variations in time allotted, anticipated audience interests, and/or local issues. </a:t>
            </a:r>
            <a:r>
              <a:rPr lang="en-US" altLang="en-US" sz="950" i="1" dirty="0">
                <a:latin typeface="Arial" panose="020B0604020202020204" pitchFamily="34" charset="0"/>
                <a:ea typeface="ＭＳ Ｐゴシック" charset="-128"/>
                <a:cs typeface="Arial" panose="020B0604020202020204" pitchFamily="34" charset="0"/>
              </a:rPr>
              <a:t>At the presentation event, consider distributing some IdleBox materials:</a:t>
            </a:r>
          </a:p>
          <a:p>
            <a:pPr marL="641132"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950" i="1" dirty="0">
              <a:latin typeface="Arial" panose="020B0604020202020204" pitchFamily="34" charset="0"/>
              <a:ea typeface="ＭＳ Ｐゴシック" charset="-128"/>
              <a:cs typeface="Arial" panose="020B0604020202020204" pitchFamily="34" charset="0"/>
            </a:endParaRP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latin typeface="Arial" panose="020B0604020202020204" pitchFamily="34" charset="0"/>
                <a:ea typeface="ＭＳ Ｐゴシック" charset="-128"/>
                <a:cs typeface="Arial" panose="020B0604020202020204" pitchFamily="34" charset="0"/>
              </a:rPr>
              <a:t>Stickers: https://cleancities.energy.gov/files/images/idlebox_sticker.jpg</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latin typeface="Arial" panose="020B0604020202020204" pitchFamily="34" charset="0"/>
                <a:ea typeface="ＭＳ Ｐゴシック" charset="-128"/>
                <a:cs typeface="Arial" panose="020B0604020202020204" pitchFamily="34" charset="0"/>
              </a:rPr>
              <a:t>Bookmarks: https://cleancities.energy.gov/files/docs/template_idle_free_cards.doc</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latin typeface="Arial" panose="020B0604020202020204" pitchFamily="34" charset="0"/>
                <a:ea typeface="ＭＳ Ｐゴシック" charset="-128"/>
                <a:cs typeface="Arial" panose="020B0604020202020204" pitchFamily="34" charset="0"/>
              </a:rPr>
              <a:t>Fact cards/bookmarks: https://cleancities.energy.gov/files/pdfs/idle_free_cards.pdf</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latin typeface="Arial" panose="020B0604020202020204" pitchFamily="34" charset="0"/>
                <a:ea typeface="ＭＳ Ｐゴシック" charset="-128"/>
                <a:cs typeface="Arial" panose="020B0604020202020204" pitchFamily="34" charset="0"/>
              </a:rPr>
              <a:t>Tip sheets: https://cleancities.energy.gov/files/pdfs/idlebox_tip_sheet.pdf</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latin typeface="Arial" panose="020B0604020202020204" pitchFamily="34" charset="0"/>
                <a:ea typeface="ＭＳ Ｐゴシック" charset="-128"/>
                <a:cs typeface="Arial" panose="020B0604020202020204" pitchFamily="34" charset="0"/>
              </a:rPr>
              <a:t>Fact sheet “</a:t>
            </a:r>
            <a:r>
              <a:rPr lang="en-US" sz="800" i="0" dirty="0">
                <a:latin typeface="Arial" panose="020B0604020202020204" pitchFamily="34" charset="0"/>
                <a:cs typeface="Arial" panose="020B0604020202020204" pitchFamily="34" charset="0"/>
              </a:rPr>
              <a:t>Which Is Greener: Idle, or Stop and Restart? Comparing Fuel Use and Emissions for Short Passenger-Car Stops”: https://anl.app.box.com/s/5xj5wp04p8vp5myhw7soodadr1kdooqr </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latin typeface="Arial" panose="020B0604020202020204" pitchFamily="34" charset="0"/>
                <a:ea typeface="ＭＳ Ｐゴシック" charset="-128"/>
                <a:cs typeface="Arial" panose="020B0604020202020204" pitchFamily="34" charset="0"/>
              </a:rPr>
              <a:t>Fact sheet </a:t>
            </a:r>
            <a:r>
              <a:rPr lang="en-US" altLang="en-US" sz="800" i="0" dirty="0">
                <a:ea typeface="ＭＳ Ｐゴシック" charset="-128"/>
              </a:rPr>
              <a:t>(“Idling Is Not the Way To Go,” available at http://www.afdc.energy.gov/uploads/publication/light_duty_fs_6-2013_.pdf;    </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ea typeface="ＭＳ Ｐゴシック" charset="-128"/>
              </a:rPr>
              <a:t>Stickers (https://www1.eere.energy.gov/cleancities/toolbox/images/idlebox_sticker.jpg). </a:t>
            </a:r>
          </a:p>
          <a:p>
            <a:pPr marL="1098332"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800" i="0" dirty="0">
                <a:solidFill>
                  <a:schemeClr val="tx1">
                    <a:lumMod val="95000"/>
                    <a:lumOff val="5000"/>
                  </a:schemeClr>
                </a:solidFill>
                <a:ea typeface="ＭＳ Ｐゴシック" charset="-128"/>
              </a:rPr>
              <a:t>Depending on your audience, you may want to have copies of the fact sheet, “</a:t>
            </a:r>
            <a:r>
              <a:rPr lang="en-US" sz="800" i="0" dirty="0">
                <a:solidFill>
                  <a:schemeClr val="tx1">
                    <a:lumMod val="95000"/>
                    <a:lumOff val="5000"/>
                  </a:schemeClr>
                </a:solidFill>
              </a:rPr>
              <a:t>Which Is Greener: Idle, or Stop and Restart? Comparing Fuel Use and Emissions for Short Passenger-Car Stops,” available at</a:t>
            </a:r>
            <a:r>
              <a:rPr lang="en-US" sz="800" i="0" dirty="0">
                <a:solidFill>
                  <a:schemeClr val="tx1">
                    <a:lumMod val="95000"/>
                    <a:lumOff val="5000"/>
                  </a:schemeClr>
                </a:solidFill>
                <a:ea typeface="ＭＳ Ｐゴシック" charset="-128"/>
              </a:rPr>
              <a:t> http://www.afdc.energy.gov/uploads/publication/which_is_greener.pdf.</a:t>
            </a:r>
            <a:endParaRPr lang="en-US" altLang="en-US" sz="800" i="0" dirty="0">
              <a:solidFill>
                <a:schemeClr val="tx1">
                  <a:lumMod val="95000"/>
                  <a:lumOff val="5000"/>
                </a:schemeClr>
              </a:solidFill>
              <a:latin typeface="Arial" panose="020B0604020202020204" pitchFamily="34" charset="0"/>
              <a:ea typeface="ＭＳ Ｐゴシック" charset="-128"/>
              <a:cs typeface="Arial" panose="020B0604020202020204" pitchFamily="34" charset="0"/>
            </a:endParaRPr>
          </a:p>
          <a:p>
            <a:pPr marL="469682">
              <a:defRPr/>
            </a:pPr>
            <a:endParaRPr lang="en-US" sz="1000" i="1" dirty="0"/>
          </a:p>
        </p:txBody>
      </p:sp>
    </p:spTree>
    <p:extLst>
      <p:ext uri="{BB962C8B-B14F-4D97-AF65-F5344CB8AC3E}">
        <p14:creationId xmlns:p14="http://schemas.microsoft.com/office/powerpoint/2010/main" val="151349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sz="1100" b="1" dirty="0">
                <a:solidFill>
                  <a:schemeClr val="tx1">
                    <a:lumMod val="95000"/>
                    <a:lumOff val="5000"/>
                  </a:schemeClr>
                </a:solidFill>
                <a:ea typeface="ＭＳ Ｐゴシック" charset="-128"/>
              </a:rPr>
              <a:t>Emissions have nonobvious impacts</a:t>
            </a:r>
            <a:r>
              <a:rPr lang="en-US" sz="1100" dirty="0">
                <a:solidFill>
                  <a:schemeClr val="tx1">
                    <a:lumMod val="95000"/>
                    <a:lumOff val="5000"/>
                  </a:schemeClr>
                </a:solidFill>
                <a:ea typeface="ＭＳ Ｐゴシック" charset="-128"/>
              </a:rPr>
              <a:t>. Areas with high levels of air pollution may be in violation of the U.S. Environmental Agency’s National Ambient Air Quality Standards and can face steep fines. Such areas may also become ineligible for federally funded highway projects. These consequences can dampen a region’s prospects for economic development, making it less attractive to businesses.</a:t>
            </a:r>
          </a:p>
          <a:p>
            <a:pPr>
              <a:spcBef>
                <a:spcPct val="0"/>
              </a:spcBef>
              <a:defRPr/>
            </a:pPr>
            <a:endParaRPr lang="en-US" sz="1100" i="1" dirty="0">
              <a:solidFill>
                <a:schemeClr val="tx1">
                  <a:lumMod val="95000"/>
                  <a:lumOff val="5000"/>
                </a:schemeClr>
              </a:solidFill>
              <a:ea typeface="ＭＳ Ｐゴシック" charset="-128"/>
            </a:endParaRPr>
          </a:p>
          <a:p>
            <a:pPr lvl="1">
              <a:spcBef>
                <a:spcPct val="0"/>
              </a:spcBef>
              <a:buFont typeface="Arial" panose="020B0604020202020204" pitchFamily="34" charset="0"/>
              <a:buNone/>
              <a:defRPr/>
            </a:pPr>
            <a:r>
              <a:rPr lang="en-US" sz="1000" i="1" dirty="0">
                <a:solidFill>
                  <a:schemeClr val="tx1">
                    <a:lumMod val="95000"/>
                    <a:lumOff val="5000"/>
                  </a:schemeClr>
                </a:solidFill>
                <a:cs typeface="Arial" charset="0"/>
                <a:sym typeface="Arial" charset="0"/>
              </a:rPr>
              <a:t> ⃝ Presenter: </a:t>
            </a:r>
            <a:r>
              <a:rPr lang="en-US" sz="1000" i="1" dirty="0">
                <a:solidFill>
                  <a:schemeClr val="tx1">
                    <a:lumMod val="95000"/>
                    <a:lumOff val="5000"/>
                  </a:schemeClr>
                </a:solidFill>
                <a:ea typeface="ＭＳ Ｐゴシック" charset="-128"/>
              </a:rPr>
              <a:t>If your region has NAAQS compliance issues—especially for ozone—this would be a good place to mention that.</a:t>
            </a:r>
          </a:p>
          <a:p>
            <a:endParaRPr lang="en-US" sz="1000" dirty="0">
              <a:solidFill>
                <a:schemeClr val="tx1">
                  <a:lumMod val="95000"/>
                  <a:lumOff val="5000"/>
                </a:schemeClr>
              </a:solidFill>
            </a:endParaRPr>
          </a:p>
          <a:p>
            <a:r>
              <a:rPr lang="en-US" sz="800" i="1" dirty="0">
                <a:solidFill>
                  <a:schemeClr val="tx1">
                    <a:lumMod val="95000"/>
                    <a:lumOff val="5000"/>
                  </a:schemeClr>
                </a:solidFill>
                <a:ea typeface="ＭＳ Ｐゴシック" charset="-128"/>
                <a:cs typeface="Arial" charset="0"/>
                <a:sym typeface="Helvetica" charset="0"/>
              </a:rPr>
              <a:t>Shutterstock 54776782</a:t>
            </a:r>
            <a:endParaRPr lang="en-US" sz="800" dirty="0">
              <a:solidFill>
                <a:schemeClr val="tx1">
                  <a:lumMod val="95000"/>
                  <a:lumOff val="5000"/>
                </a:schemeClr>
              </a:solidFill>
            </a:endParaRPr>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352317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1100" dirty="0">
                <a:solidFill>
                  <a:schemeClr val="tx1">
                    <a:lumMod val="95000"/>
                    <a:lumOff val="5000"/>
                  </a:schemeClr>
                </a:solidFill>
                <a:ea typeface="ＭＳ Ｐゴシック" charset="-128"/>
              </a:rPr>
              <a:t>Wasting oil reduces our energy security. </a:t>
            </a:r>
          </a:p>
          <a:p>
            <a:endParaRPr lang="en-US" sz="1200" dirty="0">
              <a:solidFill>
                <a:schemeClr val="tx1">
                  <a:lumMod val="95000"/>
                  <a:lumOff val="5000"/>
                </a:schemeClr>
              </a:solidFill>
            </a:endParaRPr>
          </a:p>
          <a:p>
            <a:r>
              <a:rPr lang="en-US" sz="800" i="1" dirty="0">
                <a:solidFill>
                  <a:schemeClr val="tx1">
                    <a:lumMod val="95000"/>
                    <a:lumOff val="5000"/>
                  </a:schemeClr>
                </a:solidFill>
                <a:ea typeface="ＭＳ Ｐゴシック" charset="-128"/>
                <a:cs typeface="Arial" charset="0"/>
                <a:sym typeface="Helvetica" charset="0"/>
              </a:rPr>
              <a:t>Shutterstock 31562014</a:t>
            </a:r>
            <a:endParaRPr lang="en-US" sz="800" dirty="0">
              <a:solidFill>
                <a:schemeClr val="tx1">
                  <a:lumMod val="95000"/>
                  <a:lumOff val="5000"/>
                </a:schemeClr>
              </a:solidFill>
            </a:endParaRP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11</a:t>
            </a:fld>
            <a:endParaRPr lang="en-US" dirty="0"/>
          </a:p>
        </p:txBody>
      </p:sp>
    </p:spTree>
    <p:extLst>
      <p:ext uri="{BB962C8B-B14F-4D97-AF65-F5344CB8AC3E}">
        <p14:creationId xmlns:p14="http://schemas.microsoft.com/office/powerpoint/2010/main" val="61704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3550">
              <a:spcBef>
                <a:spcPct val="0"/>
              </a:spcBef>
            </a:pPr>
            <a:r>
              <a:rPr lang="en-US" altLang="en-US" sz="1100" dirty="0">
                <a:solidFill>
                  <a:srgbClr val="000000"/>
                </a:solidFill>
                <a:ea typeface="ＭＳ Ｐゴシック" panose="020B0600070205080204" pitchFamily="34" charset="-128"/>
              </a:rPr>
              <a:t>Here’s the big picture. If we each idle just 6 minutes a day—say, while </a:t>
            </a:r>
            <a:r>
              <a:rPr lang="en-US" altLang="en-US" sz="1100" dirty="0">
                <a:ea typeface="ＭＳ Ｐゴシック" panose="020B0600070205080204" pitchFamily="34" charset="-128"/>
              </a:rPr>
              <a:t>waiting “just a few minutes” for our kids to wrap up soccer practice or while waiting to move forward in a drive-through pharmacy—we collectively waste </a:t>
            </a:r>
            <a:r>
              <a:rPr lang="en-US" altLang="en-US" sz="1100" dirty="0">
                <a:solidFill>
                  <a:srgbClr val="000000"/>
                </a:solidFill>
                <a:ea typeface="ＭＳ Ｐゴシック" panose="020B0600070205080204" pitchFamily="34" charset="-128"/>
              </a:rPr>
              <a:t>about 3 billion gallons of fuel annually. </a:t>
            </a:r>
          </a:p>
          <a:p>
            <a:pPr marL="0" lvl="1" defTabSz="463550">
              <a:spcBef>
                <a:spcPct val="0"/>
              </a:spcBef>
            </a:pPr>
            <a:endParaRPr lang="en-US" altLang="en-US" sz="1100" dirty="0">
              <a:solidFill>
                <a:srgbClr val="000000"/>
              </a:solidFill>
              <a:ea typeface="ＭＳ Ｐゴシック" panose="020B0600070205080204" pitchFamily="34" charset="-128"/>
            </a:endParaRPr>
          </a:p>
          <a:p>
            <a:pPr marL="0" lvl="1" defTabSz="463550">
              <a:spcBef>
                <a:spcPct val="0"/>
              </a:spcBef>
            </a:pPr>
            <a:r>
              <a:rPr lang="en-US" altLang="en-US" sz="1100" dirty="0">
                <a:ea typeface="ＭＳ Ｐゴシック" charset="-128"/>
              </a:rPr>
              <a:t>	</a:t>
            </a:r>
            <a:r>
              <a:rPr lang="en-US" altLang="en-US" sz="800" i="1" dirty="0">
                <a:ea typeface="ＭＳ Ｐゴシック" charset="-128"/>
              </a:rPr>
              <a:t>↘↘↘ 3 billion gallons of fuel at </a:t>
            </a:r>
            <a:r>
              <a:rPr lang="en-US" altLang="en-US" sz="800" b="1" i="1" dirty="0">
                <a:ea typeface="ＭＳ Ｐゴシック" charset="-128"/>
              </a:rPr>
              <a:t>$2.50</a:t>
            </a:r>
            <a:r>
              <a:rPr lang="en-US" altLang="en-US" sz="800" i="1" dirty="0">
                <a:ea typeface="ＭＳ Ｐゴシック" charset="-128"/>
              </a:rPr>
              <a:t>/gal = $7.5 billion </a:t>
            </a:r>
            <a:endParaRPr lang="en-US" altLang="en-US" sz="800" b="1" i="1" dirty="0">
              <a:solidFill>
                <a:srgbClr val="000000"/>
              </a:solidFill>
              <a:ea typeface="ＭＳ Ｐゴシック" panose="020B0600070205080204" pitchFamily="34" charset="-128"/>
            </a:endParaRPr>
          </a:p>
          <a:p>
            <a:pPr marL="0" lvl="1" defTabSz="463550">
              <a:spcBef>
                <a:spcPct val="0"/>
              </a:spcBef>
            </a:pPr>
            <a:endParaRPr lang="en-US" altLang="en-US" sz="800" i="1" dirty="0">
              <a:solidFill>
                <a:srgbClr val="000000"/>
              </a:solidFill>
              <a:ea typeface="ＭＳ Ｐゴシック" panose="020B0600070205080204" pitchFamily="34" charset="-128"/>
            </a:endParaRPr>
          </a:p>
          <a:p>
            <a:pPr marL="0" lvl="1" defTabSz="463550">
              <a:spcBef>
                <a:spcPct val="0"/>
              </a:spcBef>
            </a:pPr>
            <a:r>
              <a:rPr lang="en-US" altLang="en-US" sz="800" i="1" dirty="0">
                <a:ea typeface="ＭＳ Ｐゴシック" charset="-128"/>
              </a:rPr>
              <a:t>	↘↘↘ </a:t>
            </a:r>
            <a:r>
              <a:rPr lang="en-US" altLang="en-US" sz="800" i="1" dirty="0">
                <a:solidFill>
                  <a:srgbClr val="000000"/>
                </a:solidFill>
                <a:ea typeface="ＭＳ Ｐゴシック" panose="020B0600070205080204" pitchFamily="34" charset="-128"/>
              </a:rPr>
              <a:t>For one passenger vehicle, this adds up to about about 36 hours of idling—nearly a full work week!—and about 10 gallons of 0-mpg fuel per year. </a:t>
            </a:r>
          </a:p>
          <a:p>
            <a:pPr marL="0" lvl="1" defTabSz="463550">
              <a:spcBef>
                <a:spcPct val="0"/>
              </a:spcBef>
            </a:pPr>
            <a:endParaRPr lang="en-US" altLang="en-US" sz="1100" dirty="0">
              <a:solidFill>
                <a:srgbClr val="000000"/>
              </a:solidFill>
              <a:ea typeface="ＭＳ Ｐゴシック" panose="020B0600070205080204" pitchFamily="34" charset="-128"/>
            </a:endParaRPr>
          </a:p>
          <a:p>
            <a:pPr marL="0" lvl="1" defTabSz="463550">
              <a:spcBef>
                <a:spcPct val="0"/>
              </a:spcBef>
            </a:pPr>
            <a:r>
              <a:rPr lang="en-US" sz="800" i="1" dirty="0">
                <a:ea typeface="ＭＳ Ｐゴシック" charset="-128"/>
                <a:cs typeface="Arial" charset="0"/>
                <a:sym typeface="Helvetica" charset="0"/>
              </a:rPr>
              <a:t>Shutterstock 248599</a:t>
            </a:r>
            <a:endParaRPr lang="en-US" altLang="en-US" sz="800" dirty="0">
              <a:ea typeface="ＭＳ Ｐゴシック" panose="020B060007020508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12</a:t>
            </a:fld>
            <a:endParaRPr lang="en-US" dirty="0"/>
          </a:p>
        </p:txBody>
      </p:sp>
    </p:spTree>
    <p:extLst>
      <p:ext uri="{BB962C8B-B14F-4D97-AF65-F5344CB8AC3E}">
        <p14:creationId xmlns:p14="http://schemas.microsoft.com/office/powerpoint/2010/main" val="270744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79513"/>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r>
              <a:rPr lang="en-US" sz="1100" dirty="0">
                <a:ea typeface="ＭＳ Ｐゴシック" charset="-128"/>
              </a:rPr>
              <a:t>Think about the times you’re in your vehicle and not moving. If you’re waiting to pick someone up, do you really need to keep your engine running? </a:t>
            </a:r>
          </a:p>
          <a:p>
            <a:pPr>
              <a:spcBef>
                <a:spcPts val="0"/>
              </a:spcBef>
              <a:defRPr/>
            </a:pPr>
            <a:endParaRPr lang="en-US" sz="1100" dirty="0">
              <a:ea typeface="ＭＳ Ｐゴシック" charset="-128"/>
            </a:endParaRPr>
          </a:p>
          <a:p>
            <a:pPr>
              <a:spcBef>
                <a:spcPts val="0"/>
              </a:spcBef>
              <a:defRPr/>
            </a:pPr>
            <a:r>
              <a:rPr lang="en-US" sz="1100" dirty="0">
                <a:ea typeface="ＭＳ Ｐゴシック" charset="-128"/>
              </a:rPr>
              <a:t>Waiting to conduct a drive-through businesses transaction, especially at banks and pharmacies where waits are always in the minutes, not seconds, are obvious choices for shutting the engine off. Shutting down the engine not only improves air quality for others in line but likely improves air quality for those </a:t>
            </a:r>
            <a:r>
              <a:rPr lang="en-US" sz="1100" i="1" dirty="0">
                <a:ea typeface="ＭＳ Ｐゴシック" charset="-128"/>
              </a:rPr>
              <a:t>working</a:t>
            </a:r>
            <a:r>
              <a:rPr lang="en-US" sz="1100" dirty="0">
                <a:ea typeface="ＭＳ Ｐゴシック" charset="-128"/>
              </a:rPr>
              <a:t> the drive-through windows.</a:t>
            </a:r>
          </a:p>
          <a:p>
            <a:pPr>
              <a:spcBef>
                <a:spcPts val="0"/>
              </a:spcBef>
              <a:defRPr/>
            </a:pPr>
            <a:endParaRPr lang="en-US" sz="1100" dirty="0">
              <a:ea typeface="ＭＳ Ｐゴシック" charset="-128"/>
            </a:endParaRPr>
          </a:p>
          <a:p>
            <a:pPr marL="635748" lvl="1" indent="-173386">
              <a:spcBef>
                <a:spcPts val="0"/>
              </a:spcBef>
              <a:buFont typeface="Arial" panose="020B0604020202020204" pitchFamily="34" charset="0"/>
              <a:buChar char="•"/>
              <a:defRPr/>
            </a:pPr>
            <a:r>
              <a:rPr lang="en-US" sz="1100" dirty="0">
                <a:ea typeface="ＭＳ Ｐゴシック" charset="-128"/>
              </a:rPr>
              <a:t>Safety note: Idling is sometimes necessary for safety, such as in winter when windows need to be defrosted. (No one is suggesting sacrificing safety for the sake of idle reduction.)</a:t>
            </a:r>
          </a:p>
          <a:p>
            <a:pPr lvl="1">
              <a:spcBef>
                <a:spcPts val="0"/>
              </a:spcBef>
              <a:defRPr/>
            </a:pPr>
            <a:endParaRPr lang="en-US" sz="1100" dirty="0">
              <a:solidFill>
                <a:srgbClr val="000000"/>
              </a:solidFill>
              <a:ea typeface="ＭＳ Ｐゴシック" charset="-128"/>
            </a:endParaRPr>
          </a:p>
          <a:p>
            <a:pPr marL="635748" lvl="1" indent="-173386">
              <a:spcBef>
                <a:spcPts val="0"/>
              </a:spcBef>
              <a:buFont typeface="Arial" panose="020B0604020202020204" pitchFamily="34" charset="0"/>
              <a:buChar char="•"/>
              <a:defRPr/>
            </a:pPr>
            <a:r>
              <a:rPr lang="en-US" sz="1100" dirty="0">
                <a:solidFill>
                  <a:srgbClr val="000000"/>
                </a:solidFill>
                <a:ea typeface="ＭＳ Ｐゴシック" charset="-128"/>
              </a:rPr>
              <a:t>Have teenagers? Teach them to avoid unnecessary idling as they learn to drive.</a:t>
            </a:r>
          </a:p>
          <a:p>
            <a:pPr marL="635748" lvl="1" indent="-173386">
              <a:spcBef>
                <a:spcPts val="0"/>
              </a:spcBef>
              <a:buFont typeface="Arial" panose="020B0604020202020204" pitchFamily="34" charset="0"/>
              <a:buChar char="•"/>
              <a:defRPr/>
            </a:pPr>
            <a:endParaRPr lang="en-US" sz="1100" dirty="0">
              <a:solidFill>
                <a:srgbClr val="000000"/>
              </a:solidFill>
              <a:ea typeface="ＭＳ Ｐゴシック" charset="-128"/>
            </a:endParaRPr>
          </a:p>
          <a:p>
            <a:pPr marL="0" marR="0" lvl="1" indent="0" algn="l" defTabSz="463550" rtl="0" eaLnBrk="1" fontAlgn="auto" latinLnBrk="0" hangingPunct="1">
              <a:lnSpc>
                <a:spcPct val="100000"/>
              </a:lnSpc>
              <a:spcBef>
                <a:spcPct val="0"/>
              </a:spcBef>
              <a:spcAft>
                <a:spcPts val="0"/>
              </a:spcAft>
              <a:buClrTx/>
              <a:buSzTx/>
              <a:buFontTx/>
              <a:buNone/>
              <a:tabLst/>
              <a:defRPr/>
            </a:pPr>
            <a:r>
              <a:rPr lang="en-US" sz="1100" dirty="0">
                <a:solidFill>
                  <a:srgbClr val="000000"/>
                </a:solidFill>
                <a:ea typeface="ＭＳ Ｐゴシック" charset="-128"/>
              </a:rPr>
              <a:t>When </a:t>
            </a:r>
            <a:r>
              <a:rPr lang="en-US" sz="1100" b="0" dirty="0">
                <a:solidFill>
                  <a:srgbClr val="000000"/>
                </a:solidFill>
                <a:ea typeface="ＭＳ Ｐゴシック" charset="-128"/>
              </a:rPr>
              <a:t>purchasing or leasing your next vehicle, if you don’t choose an electric vehicle, consider choosing one with </a:t>
            </a:r>
            <a:r>
              <a:rPr lang="en-US" sz="1100" b="0" dirty="0">
                <a:ea typeface="ＭＳ Ｐゴシック" charset="-128"/>
              </a:rPr>
              <a:t>stop-start  technology” (sometimes called idle-stop or microhybrid technology). </a:t>
            </a:r>
            <a:r>
              <a:rPr lang="en-US" sz="1100" dirty="0">
                <a:ea typeface="ＭＳ Ｐゴシック" charset="-128"/>
              </a:rPr>
              <a:t>For drivers who do a lot of stop-and-go driving, this technology can save a lot of fuel. </a:t>
            </a:r>
            <a:endParaRPr lang="en-US" sz="1100" b="0" dirty="0">
              <a:ea typeface="ＭＳ Ｐゴシック" charset="-128"/>
            </a:endParaRPr>
          </a:p>
          <a:p>
            <a:pPr marL="0" lvl="1" defTabSz="463550">
              <a:spcBef>
                <a:spcPct val="0"/>
              </a:spcBef>
            </a:pPr>
            <a:endParaRPr lang="en-US" altLang="en-US" sz="800" dirty="0">
              <a:solidFill>
                <a:srgbClr val="000000"/>
              </a:solidFill>
              <a:ea typeface="ＭＳ Ｐゴシック" panose="020B0600070205080204" pitchFamily="34" charset="-128"/>
            </a:endParaRPr>
          </a:p>
          <a:p>
            <a:pPr marL="0" lvl="1" defTabSz="463550">
              <a:spcBef>
                <a:spcPct val="0"/>
              </a:spcBef>
            </a:pPr>
            <a:r>
              <a:rPr lang="en-US" altLang="en-US" sz="800" dirty="0">
                <a:ea typeface="ＭＳ Ｐゴシック" charset="-128"/>
              </a:rPr>
              <a:t>	</a:t>
            </a:r>
            <a:r>
              <a:rPr lang="en-US" altLang="en-US" sz="800" i="1" dirty="0">
                <a:ea typeface="ＭＳ Ｐゴシック" charset="-128"/>
              </a:rPr>
              <a:t>↘↘↘  </a:t>
            </a:r>
            <a:r>
              <a:rPr lang="en-US" sz="800" b="0" dirty="0">
                <a:ea typeface="ＭＳ Ｐゴシック" charset="-128"/>
              </a:rPr>
              <a:t>Stop-start </a:t>
            </a:r>
            <a:r>
              <a:rPr lang="en-US" sz="800" dirty="0">
                <a:ea typeface="ＭＳ Ｐゴシック" charset="-128"/>
              </a:rPr>
              <a:t>automatically shuts off the main engine at stops and seamlessly restarts it when the driver releases the brake.</a:t>
            </a:r>
            <a:endParaRPr lang="en-US" sz="800"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373793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Here are some additional information resources. </a:t>
            </a:r>
          </a:p>
          <a:p>
            <a:pPr>
              <a:spcBef>
                <a:spcPct val="0"/>
              </a:spcBef>
            </a:pPr>
            <a:endPar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solidFill>
                  <a:schemeClr val="tx1">
                    <a:lumMod val="95000"/>
                    <a:lumOff val="5000"/>
                  </a:schemeClr>
                </a:solidFill>
                <a:latin typeface="Arial" panose="020B0604020202020204" pitchFamily="34" charset="0"/>
                <a:cs typeface="Arial" panose="020B0604020202020204" pitchFamily="34" charset="0"/>
                <a:sym typeface="Helvetica" panose="020B0604020202020204" pitchFamily="34" charset="0"/>
              </a:rPr>
              <a:t>IdleBox is a free, online resource created by the idle reduction team at Argonne National Laboratory for the U.S. Department of Energy’s Clean Cities initiative. Use IdleBox not only to learn more about idle reduction but also to find tools to help launch an idle reduction campaign in your community.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You can find IdleBox quickly by Googling “IdleBox” or by going to the web address shown on the slide. </a:t>
            </a:r>
            <a:endParaRPr lang="en-US" altLang="en-US" sz="1100" dirty="0">
              <a:solidFill>
                <a:schemeClr val="tx1">
                  <a:lumMod val="95000"/>
                  <a:lumOff val="5000"/>
                </a:schemeClr>
              </a:solidFill>
              <a:latin typeface="Arial" panose="020B0604020202020204" pitchFamily="34" charset="0"/>
              <a:cs typeface="Arial" panose="020B0604020202020204" pitchFamily="34" charset="0"/>
              <a:sym typeface="Helvetica" panose="020B0604020202020204" pitchFamily="34" charset="0"/>
            </a:endParaRPr>
          </a:p>
          <a:p>
            <a:pPr eaLnBrk="1" hangingPunct="1"/>
            <a:endParaRPr lang="en-US" altLang="en-US" sz="1100" dirty="0">
              <a:solidFill>
                <a:schemeClr val="tx1">
                  <a:lumMod val="95000"/>
                  <a:lumOff val="5000"/>
                </a:schemeClr>
              </a:solidFill>
              <a:latin typeface="Arial" panose="020B0604020202020204" pitchFamily="34" charset="0"/>
              <a:cs typeface="Arial" panose="020B0604020202020204" pitchFamily="34" charset="0"/>
              <a:sym typeface="Helvetica" panose="020B0604020202020204" pitchFamily="34" charset="0"/>
            </a:endParaRPr>
          </a:p>
          <a:p>
            <a:pPr>
              <a:spcBef>
                <a:spcPct val="0"/>
              </a:spcBef>
            </a:pPr>
            <a:r>
              <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Alternative Fuels Data Center page shown on the slide and fueleconomy.gov are other valuable resources. </a:t>
            </a:r>
            <a:endParaRPr lang="en-US" sz="1100" dirty="0"/>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14</a:t>
            </a:fld>
            <a:endParaRPr lang="en-US" dirty="0"/>
          </a:p>
        </p:txBody>
      </p:sp>
    </p:spTree>
    <p:extLst>
      <p:ext uri="{BB962C8B-B14F-4D97-AF65-F5344CB8AC3E}">
        <p14:creationId xmlns:p14="http://schemas.microsoft.com/office/powerpoint/2010/main" val="3418224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i="0" u="none" dirty="0">
                <a:solidFill>
                  <a:schemeClr val="tx1">
                    <a:lumMod val="95000"/>
                    <a:lumOff val="5000"/>
                  </a:schemeClr>
                </a:solidFill>
                <a:latin typeface="Arial" panose="020B0604020202020204" pitchFamily="34" charset="0"/>
                <a:cs typeface="Arial" panose="020B0604020202020204" pitchFamily="34" charset="0"/>
                <a:sym typeface="Helvetica" panose="020B0604020202020204" pitchFamily="34" charset="0"/>
              </a:rPr>
              <a:t>This wraps up my presentation. </a:t>
            </a:r>
            <a:r>
              <a:rPr lang="en-US" altLang="en-US" sz="1100" dirty="0">
                <a:solidFill>
                  <a:srgbClr val="000000"/>
                </a:solidFill>
                <a:ea typeface="ＭＳ Ｐゴシック" panose="020B0600070205080204" pitchFamily="34" charset="-128"/>
              </a:rPr>
              <a:t>Reducing idling is a very </a:t>
            </a:r>
            <a:r>
              <a:rPr lang="en-US" altLang="en-US" sz="1100" b="1" dirty="0">
                <a:solidFill>
                  <a:srgbClr val="000000"/>
                </a:solidFill>
                <a:ea typeface="ＭＳ Ｐゴシック" panose="020B0600070205080204" pitchFamily="34" charset="-128"/>
              </a:rPr>
              <a:t>low-hanging fruit</a:t>
            </a:r>
            <a:r>
              <a:rPr lang="en-US" altLang="en-US" sz="1100" dirty="0">
                <a:solidFill>
                  <a:srgbClr val="000000"/>
                </a:solidFill>
                <a:ea typeface="ＭＳ Ｐゴシック" panose="020B0600070205080204" pitchFamily="34" charset="-128"/>
              </a:rPr>
              <a:t>. It’s money in your pocket with no investment required. Savings are immediate, and you help improve air quality. </a:t>
            </a:r>
          </a:p>
          <a:p>
            <a:pPr eaLnBrk="1" hangingPunct="1">
              <a:spcBef>
                <a:spcPct val="0"/>
              </a:spcBef>
              <a:defRPr/>
            </a:pPr>
            <a:endParaRPr lang="en-US" altLang="en-US" sz="1100" dirty="0">
              <a:ea typeface="ＭＳ Ｐゴシック" charset="-128"/>
              <a:cs typeface="Arial" charset="0"/>
              <a:sym typeface="Arial" charset="0"/>
            </a:endParaRPr>
          </a:p>
          <a:p>
            <a:pPr eaLnBrk="1" hangingPunct="1">
              <a:spcBef>
                <a:spcPct val="0"/>
              </a:spcBef>
              <a:defRPr/>
            </a:pPr>
            <a:r>
              <a:rPr lang="en-US" altLang="en-US" sz="1100" dirty="0">
                <a:ea typeface="ＭＳ Ｐゴシック" charset="-128"/>
                <a:cs typeface="Arial" charset="0"/>
                <a:sym typeface="Arial" charset="0"/>
              </a:rPr>
              <a:t>I’m happy to take any questions you may have. </a:t>
            </a:r>
          </a:p>
          <a:p>
            <a:pPr eaLnBrk="1" hangingPunct="1">
              <a:spcBef>
                <a:spcPct val="0"/>
              </a:spcBef>
              <a:defRPr/>
            </a:pPr>
            <a:endParaRPr lang="en-US" altLang="en-US" sz="1100" dirty="0">
              <a:ea typeface="ＭＳ Ｐゴシック" charset="-128"/>
              <a:cs typeface="Arial" charset="0"/>
              <a:sym typeface="Arial" charset="0"/>
            </a:endParaRPr>
          </a:p>
          <a:p>
            <a:pPr marL="457200" eaLnBrk="1" hangingPunct="1">
              <a:spcBef>
                <a:spcPct val="0"/>
              </a:spcBef>
              <a:defRPr/>
            </a:pPr>
            <a:r>
              <a:rPr lang="en-US" altLang="en-US" sz="1000" i="1" dirty="0">
                <a:ea typeface="ＭＳ Ｐゴシック" charset="-128"/>
                <a:cs typeface="Arial" charset="0"/>
                <a:sym typeface="Arial" charset="0"/>
              </a:rPr>
              <a:t>⃝ Presenter: Mention any fact sheets, bookmarks, stickers, or other information giveaways you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i="0" u="none" dirty="0">
              <a:solidFill>
                <a:schemeClr val="tx1">
                  <a:lumMod val="95000"/>
                  <a:lumOff val="5000"/>
                </a:schemeClr>
              </a:solidFill>
              <a:latin typeface="Arial" panose="020B0604020202020204" pitchFamily="34" charset="0"/>
              <a:cs typeface="Arial" panose="020B0604020202020204" pitchFamily="34" charset="0"/>
              <a:sym typeface="Helvetica" panose="020B0604020202020204" pitchFamily="34" charset="0"/>
            </a:endParaRPr>
          </a:p>
          <a:p>
            <a:endParaRPr lang="en-US" sz="1000" dirty="0"/>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15</a:t>
            </a:fld>
            <a:endParaRPr lang="en-US" dirty="0"/>
          </a:p>
        </p:txBody>
      </p:sp>
    </p:spTree>
    <p:extLst>
      <p:ext uri="{BB962C8B-B14F-4D97-AF65-F5344CB8AC3E}">
        <p14:creationId xmlns:p14="http://schemas.microsoft.com/office/powerpoint/2010/main" val="117938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lumMod val="95000"/>
                    <a:lumOff val="5000"/>
                  </a:schemeClr>
                </a:solidFill>
                <a:latin typeface="Arial" panose="020B0604020202020204" pitchFamily="34" charset="0"/>
                <a:ea typeface="ＭＳ Ｐゴシック" charset="-128"/>
                <a:cs typeface="Arial" panose="020B0604020202020204" pitchFamily="34" charset="0"/>
                <a:sym typeface="Helvetica" charset="0"/>
              </a:rPr>
              <a:t>Before I get into the nuts and bolts of the presentation, let me tell you briefly about </a:t>
            </a:r>
            <a:r>
              <a:rPr lang="en-US" sz="1200" i="1" dirty="0">
                <a:solidFill>
                  <a:schemeClr val="tx1">
                    <a:lumMod val="95000"/>
                    <a:lumOff val="5000"/>
                  </a:schemeClr>
                </a:solidFill>
                <a:latin typeface="Arial" panose="020B0604020202020204" pitchFamily="34" charset="0"/>
                <a:ea typeface="ＭＳ Ｐゴシック" charset="-128"/>
                <a:cs typeface="Arial" panose="020B0604020202020204" pitchFamily="34" charset="0"/>
                <a:sym typeface="Helvetica" charset="0"/>
              </a:rPr>
              <a:t>[my organization].</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2</a:t>
            </a:fld>
            <a:endParaRPr lang="en-US" dirty="0"/>
          </a:p>
        </p:txBody>
      </p:sp>
    </p:spTree>
    <p:extLst>
      <p:ext uri="{BB962C8B-B14F-4D97-AF65-F5344CB8AC3E}">
        <p14:creationId xmlns:p14="http://schemas.microsoft.com/office/powerpoint/2010/main" val="171875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sz="1100" dirty="0">
                <a:ea typeface="ＭＳ Ｐゴシック" pitchFamily="34" charset="-128"/>
              </a:rPr>
              <a:t>Here are some stunning big-picture facts about idling. In the U.S.:</a:t>
            </a:r>
          </a:p>
          <a:p>
            <a:pPr>
              <a:spcBef>
                <a:spcPts val="0"/>
              </a:spcBef>
              <a:defRPr/>
            </a:pPr>
            <a:endParaRPr lang="en-US" sz="1100" dirty="0">
              <a:ea typeface="ＭＳ Ｐゴシック" pitchFamily="34" charset="-128"/>
            </a:endParaRPr>
          </a:p>
          <a:p>
            <a:pPr marL="173386" indent="-173386">
              <a:spcBef>
                <a:spcPts val="0"/>
              </a:spcBef>
              <a:buFont typeface="Arial" pitchFamily="34" charset="0"/>
              <a:buChar char="•"/>
              <a:defRPr/>
            </a:pPr>
            <a:r>
              <a:rPr lang="en-US" sz="1100" dirty="0">
                <a:ea typeface="ＭＳ Ｐゴシック" pitchFamily="34" charset="-128"/>
              </a:rPr>
              <a:t>Personal vehicle idling is the source of about half of all idling emissions.</a:t>
            </a:r>
          </a:p>
          <a:p>
            <a:pPr marL="173386" indent="-173386">
              <a:spcBef>
                <a:spcPts val="0"/>
              </a:spcBef>
              <a:buFont typeface="Arial" pitchFamily="34" charset="0"/>
              <a:buChar char="•"/>
              <a:defRPr/>
            </a:pPr>
            <a:r>
              <a:rPr lang="en-US" sz="1100" dirty="0">
                <a:ea typeface="ＭＳ Ｐゴシック" pitchFamily="34" charset="-128"/>
              </a:rPr>
              <a:t>Idling of personal vehicles generates about 30 million tons of CO</a:t>
            </a:r>
            <a:r>
              <a:rPr lang="en-US" sz="1100" baseline="-25000" dirty="0">
                <a:ea typeface="ＭＳ Ｐゴシック" pitchFamily="34" charset="-128"/>
              </a:rPr>
              <a:t>2 </a:t>
            </a:r>
            <a:r>
              <a:rPr lang="en-US" sz="1100" dirty="0">
                <a:ea typeface="ＭＳ Ｐゴシック" pitchFamily="34" charset="-128"/>
              </a:rPr>
              <a:t>every year. </a:t>
            </a:r>
          </a:p>
          <a:p>
            <a:pPr marL="630586" lvl="1" indent="-173386">
              <a:spcBef>
                <a:spcPts val="0"/>
              </a:spcBef>
              <a:buFont typeface="Arial" pitchFamily="34" charset="0"/>
              <a:buChar char="•"/>
              <a:defRPr/>
            </a:pPr>
            <a:r>
              <a:rPr lang="en-US" sz="1100" dirty="0">
                <a:ea typeface="ＭＳ Ｐゴシック" pitchFamily="34" charset="-128"/>
              </a:rPr>
              <a:t>Thirty million tons of CO</a:t>
            </a:r>
            <a:r>
              <a:rPr lang="en-US" sz="1100" baseline="-25000" dirty="0">
                <a:ea typeface="ＭＳ Ｐゴシック" pitchFamily="34" charset="-128"/>
              </a:rPr>
              <a:t>2 </a:t>
            </a:r>
            <a:r>
              <a:rPr lang="en-US" sz="1100" dirty="0">
                <a:ea typeface="ＭＳ Ｐゴシック" pitchFamily="34" charset="-128"/>
              </a:rPr>
              <a:t>is the equivalent of the </a:t>
            </a:r>
            <a:r>
              <a:rPr lang="en-US" sz="1100" i="1" dirty="0">
                <a:ea typeface="ＭＳ Ｐゴシック" pitchFamily="34" charset="-128"/>
              </a:rPr>
              <a:t>total annual emissions for 6 million vehicles</a:t>
            </a:r>
            <a:r>
              <a:rPr lang="en-US" sz="1100" dirty="0">
                <a:ea typeface="ＭＳ Ｐゴシック" pitchFamily="34" charset="-128"/>
              </a:rPr>
              <a:t>. Offsetting unnecessary idling would be like removing 6 million cars from the roads. </a:t>
            </a:r>
          </a:p>
          <a:p>
            <a:pPr marL="173386" indent="-173386">
              <a:spcBef>
                <a:spcPts val="0"/>
              </a:spcBef>
              <a:buFont typeface="Arial" pitchFamily="34" charset="0"/>
              <a:buChar char="•"/>
              <a:defRPr/>
            </a:pPr>
            <a:r>
              <a:rPr lang="en-US" sz="1100" dirty="0">
                <a:ea typeface="ＭＳ Ｐゴシック" pitchFamily="34" charset="-128"/>
              </a:rPr>
              <a:t>Passenger vehicle idling is estimated to waste more than 3 billion gallons of fuel annually. That’s enough to fill </a:t>
            </a:r>
            <a:r>
              <a:rPr lang="en-US" sz="1100" i="1" dirty="0"/>
              <a:t>4,500 Olympic swimming pools</a:t>
            </a:r>
            <a:r>
              <a:rPr lang="en-US" sz="1100" dirty="0"/>
              <a:t>.</a:t>
            </a:r>
            <a:endParaRPr lang="en-US" sz="1100" b="1" dirty="0">
              <a:ea typeface="ＭＳ Ｐゴシック" pitchFamily="34" charset="-128"/>
            </a:endParaRPr>
          </a:p>
          <a:p>
            <a:pPr>
              <a:spcBef>
                <a:spcPts val="0"/>
              </a:spcBef>
              <a:defRPr/>
            </a:pPr>
            <a:endParaRPr lang="en-US" sz="1100" dirty="0">
              <a:ea typeface="ＭＳ Ｐゴシック" charset="-128"/>
              <a:cs typeface="Arial" charset="0"/>
              <a:sym typeface="Helvetica" charset="0"/>
            </a:endParaRPr>
          </a:p>
          <a:p>
            <a:pPr>
              <a:spcBef>
                <a:spcPts val="0"/>
              </a:spcBef>
              <a:defRPr/>
            </a:pPr>
            <a:r>
              <a:rPr lang="en-US" sz="1100" dirty="0">
                <a:ea typeface="ＭＳ Ｐゴシック" charset="-128"/>
                <a:cs typeface="Arial" charset="0"/>
                <a:sym typeface="Helvetica" charset="0"/>
              </a:rPr>
              <a:t>That’s the top-level view. On-the-ground, it’s money out of your wallet. Idling just six minutes a day adds up to more than 30 hours—or about 10 gallons—of </a:t>
            </a:r>
            <a:r>
              <a:rPr lang="en-US" sz="1100" i="1" dirty="0">
                <a:ea typeface="ＭＳ Ｐゴシック" charset="-128"/>
                <a:cs typeface="Arial" charset="0"/>
                <a:sym typeface="Helvetica" charset="0"/>
              </a:rPr>
              <a:t>0 mpg </a:t>
            </a:r>
            <a:r>
              <a:rPr lang="en-US" sz="1100" dirty="0">
                <a:ea typeface="ＭＳ Ｐゴシック" charset="-128"/>
                <a:cs typeface="Arial" charset="0"/>
                <a:sym typeface="Helvetica" charset="0"/>
              </a:rPr>
              <a:t>vehicle use per year. </a:t>
            </a:r>
          </a:p>
          <a:p>
            <a:pPr>
              <a:spcBef>
                <a:spcPts val="0"/>
              </a:spcBef>
              <a:defRPr/>
            </a:pPr>
            <a:endParaRPr lang="en-US" sz="1100" dirty="0">
              <a:ea typeface="ＭＳ Ｐゴシック" charset="-128"/>
              <a:cs typeface="Arial" charset="0"/>
              <a:sym typeface="Helvetica" charset="0"/>
            </a:endParaRPr>
          </a:p>
          <a:p>
            <a:pPr>
              <a:spcBef>
                <a:spcPts val="0"/>
              </a:spcBef>
              <a:defRPr/>
            </a:pPr>
            <a:r>
              <a:rPr lang="en-US" sz="1100" dirty="0">
                <a:ea typeface="ＭＳ Ｐゴシック" charset="-128"/>
                <a:cs typeface="Arial" charset="0"/>
                <a:sym typeface="Helvetica" charset="0"/>
              </a:rPr>
              <a:t>You may have heard of “energy vampires”—appliances that, while plugged in, pull power without serving any function. Idling is a type of energy vampire.</a:t>
            </a:r>
          </a:p>
          <a:p>
            <a:pPr>
              <a:spcBef>
                <a:spcPts val="0"/>
              </a:spcBef>
              <a:defRPr/>
            </a:pPr>
            <a:endParaRPr lang="en-US" sz="1100" dirty="0">
              <a:ea typeface="ＭＳ Ｐゴシック" charset="-128"/>
              <a:cs typeface="Arial" charset="0"/>
              <a:sym typeface="Helvetica" charset="0"/>
            </a:endParaRPr>
          </a:p>
          <a:p>
            <a:pPr>
              <a:spcBef>
                <a:spcPts val="0"/>
              </a:spcBef>
              <a:defRPr/>
            </a:pPr>
            <a:r>
              <a:rPr lang="en-US" sz="800" i="1" dirty="0">
                <a:ea typeface="ＭＳ Ｐゴシック" charset="-128"/>
                <a:cs typeface="Arial" charset="0"/>
                <a:sym typeface="Helvetica" charset="0"/>
              </a:rPr>
              <a:t>Shutterstock 4442143 </a:t>
            </a: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3</a:t>
            </a:fld>
            <a:endParaRPr lang="en-US" dirty="0"/>
          </a:p>
        </p:txBody>
      </p:sp>
    </p:spTree>
    <p:extLst>
      <p:ext uri="{BB962C8B-B14F-4D97-AF65-F5344CB8AC3E}">
        <p14:creationId xmlns:p14="http://schemas.microsoft.com/office/powerpoint/2010/main" val="334366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a:ea typeface="ＭＳ Ｐゴシック" panose="020B0600070205080204" pitchFamily="34" charset="-128"/>
              </a:rPr>
              <a:t>Often when someone tells us about a way we can “go green,” we’re told that it’s going to cost money and/or time and maybe convenience. </a:t>
            </a:r>
          </a:p>
          <a:p>
            <a:pPr>
              <a:spcBef>
                <a:spcPct val="0"/>
              </a:spcBef>
            </a:pPr>
            <a:endParaRPr lang="en-US" altLang="en-US" sz="1100" dirty="0">
              <a:ea typeface="ＭＳ Ｐゴシック" panose="020B0600070205080204" pitchFamily="34" charset="-128"/>
            </a:endParaRPr>
          </a:p>
          <a:p>
            <a:pPr>
              <a:spcBef>
                <a:spcPct val="0"/>
              </a:spcBef>
            </a:pPr>
            <a:r>
              <a:rPr lang="en-US" altLang="en-US" sz="1100" b="1" dirty="0">
                <a:ea typeface="ＭＳ Ｐゴシック" panose="020B0600070205080204" pitchFamily="34" charset="-128"/>
              </a:rPr>
              <a:t>Idling reduction for personal vehicles is not hard, expensive, or time-consuming. </a:t>
            </a:r>
            <a:r>
              <a:rPr lang="en-US" altLang="en-US" sz="1100" dirty="0">
                <a:ea typeface="ＭＳ Ｐゴシック" panose="020B0600070205080204" pitchFamily="34" charset="-128"/>
              </a:rPr>
              <a:t>It’s easy, free, and something you can start doing immediately. In fact, if your vehicle is newer, it may be equipped with stop-start technology, which eliminates idling at stops.</a:t>
            </a:r>
          </a:p>
          <a:p>
            <a:endParaRPr lang="en-US" sz="1100" i="1" dirty="0">
              <a:ea typeface="ＭＳ Ｐゴシック" charset="-128"/>
              <a:cs typeface="Arial" charset="0"/>
              <a:sym typeface="Helvetica" charset="0"/>
            </a:endParaRPr>
          </a:p>
          <a:p>
            <a:r>
              <a:rPr lang="en-US" sz="800" i="1" dirty="0">
                <a:ea typeface="ＭＳ Ｐゴシック" charset="-128"/>
                <a:cs typeface="Arial" charset="0"/>
                <a:sym typeface="Helvetica" charset="0"/>
              </a:rPr>
              <a:t>Shutterstock 80756038</a:t>
            </a:r>
            <a:endParaRPr lang="en-US" sz="800"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399601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ct val="0"/>
              </a:spcBef>
            </a:pPr>
            <a:r>
              <a:rPr lang="en-US" altLang="en-US" sz="1100" b="0" dirty="0">
                <a:ea typeface="ＭＳ Ｐゴシック" panose="020B0600070205080204" pitchFamily="34" charset="-128"/>
              </a:rPr>
              <a:t>Why do passenger car drivers idle? The answer is often simply, “habit.”</a:t>
            </a:r>
          </a:p>
          <a:p>
            <a:pPr marL="0" lvl="1">
              <a:spcBef>
                <a:spcPct val="0"/>
              </a:spcBef>
            </a:pPr>
            <a:endParaRPr lang="en-US" altLang="en-US" sz="1100" b="1" dirty="0">
              <a:ea typeface="ＭＳ Ｐゴシック" panose="020B0600070205080204" pitchFamily="34" charset="-128"/>
            </a:endParaRPr>
          </a:p>
          <a:p>
            <a:pPr marL="0" lvl="1">
              <a:spcBef>
                <a:spcPct val="0"/>
              </a:spcBef>
            </a:pPr>
            <a:r>
              <a:rPr lang="en-US" altLang="en-US" sz="1100" dirty="0">
                <a:ea typeface="ＭＳ Ｐゴシック" panose="020B0600070205080204" pitchFamily="34" charset="-128"/>
              </a:rPr>
              <a:t>Idling to warm up a gasoline-fueled car is a habit formed long ago when vehicle technologies were less sophisticated and fuel cheap. Vehicles were sometimes hard to start and, especially, hard to </a:t>
            </a:r>
            <a:r>
              <a:rPr lang="en-US" altLang="en-US" sz="1100" i="1" dirty="0">
                <a:ea typeface="ＭＳ Ｐゴシック" panose="020B0600070205080204" pitchFamily="34" charset="-128"/>
              </a:rPr>
              <a:t>restart</a:t>
            </a:r>
            <a:r>
              <a:rPr lang="en-US" altLang="en-US" sz="1100" dirty="0">
                <a:ea typeface="ＭＳ Ｐゴシック" panose="020B0600070205080204" pitchFamily="34" charset="-128"/>
              </a:rPr>
              <a:t> if you overpumped the gas pedal and “flooded” your carburetor-equipped engine. Those of us who remember those days may feel uncomfortable turning our engines on and off frequently. We remember what it was like to worry that our engine wouldn’t restart. </a:t>
            </a:r>
          </a:p>
          <a:p>
            <a:pPr marL="0" lvl="1">
              <a:spcBef>
                <a:spcPct val="0"/>
              </a:spcBef>
            </a:pPr>
            <a:endParaRPr lang="en-US" altLang="en-US" sz="1100" dirty="0">
              <a:ea typeface="ＭＳ Ｐゴシック" panose="020B0600070205080204" pitchFamily="34" charset="-128"/>
            </a:endParaRPr>
          </a:p>
          <a:p>
            <a:pPr marL="0" lvl="1">
              <a:spcBef>
                <a:spcPct val="0"/>
              </a:spcBef>
            </a:pPr>
            <a:r>
              <a:rPr lang="en-US" altLang="en-US" sz="1100" dirty="0">
                <a:ea typeface="ＭＳ Ｐゴシック" panose="020B0600070205080204" pitchFamily="34" charset="-128"/>
              </a:rPr>
              <a:t>Under normal use, passenger-car drivers can turn their engines on and off without concern about wearing out the starter motor or the battery prematurely.  </a:t>
            </a:r>
          </a:p>
          <a:p>
            <a:pPr marL="0" lvl="1">
              <a:spcBef>
                <a:spcPct val="0"/>
              </a:spcBef>
            </a:pPr>
            <a:endParaRPr lang="en-US" altLang="en-US" sz="1100" dirty="0">
              <a:ea typeface="ＭＳ Ｐゴシック" panose="020B0600070205080204" pitchFamily="34" charset="-128"/>
            </a:endParaRPr>
          </a:p>
          <a:p>
            <a:pPr marL="0" lvl="1">
              <a:spcBef>
                <a:spcPct val="0"/>
              </a:spcBef>
            </a:pPr>
            <a:r>
              <a:rPr lang="en-US" altLang="en-US" sz="1100" dirty="0">
                <a:ea typeface="ＭＳ Ｐゴシック" panose="020B0600070205080204" pitchFamily="34" charset="-128"/>
              </a:rPr>
              <a:t>Idling is not good for your engine. Modern cars actually warm up faster by being driven than by idling. </a:t>
            </a:r>
          </a:p>
          <a:p>
            <a:endParaRPr lang="en-US" dirty="0"/>
          </a:p>
          <a:p>
            <a:r>
              <a:rPr lang="en-US" sz="800" b="0" i="1" dirty="0">
                <a:ea typeface="ＭＳ Ｐゴシック" charset="-128"/>
                <a:cs typeface="Arial" charset="0"/>
                <a:sym typeface="Helvetica" charset="0"/>
              </a:rPr>
              <a:t>Shutterstock </a:t>
            </a:r>
            <a:r>
              <a:rPr lang="en-US" sz="800" b="0" i="1" u="none" strike="noStrike" kern="1200" dirty="0">
                <a:solidFill>
                  <a:schemeClr val="tx1"/>
                </a:solidFill>
                <a:effectLst/>
                <a:latin typeface="Arial" panose="020B0604020202020204" pitchFamily="34" charset="0"/>
                <a:ea typeface="+mn-ea"/>
                <a:cs typeface="+mn-cs"/>
              </a:rPr>
              <a:t>21900871</a:t>
            </a:r>
            <a:endParaRPr lang="en-US" sz="800" b="0" i="1" dirty="0"/>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5</a:t>
            </a:fld>
            <a:endParaRPr lang="en-US" dirty="0"/>
          </a:p>
        </p:txBody>
      </p:sp>
    </p:spTree>
    <p:extLst>
      <p:ext uri="{BB962C8B-B14F-4D97-AF65-F5344CB8AC3E}">
        <p14:creationId xmlns:p14="http://schemas.microsoft.com/office/powerpoint/2010/main" val="46770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ct val="0"/>
              </a:spcBef>
              <a:defRPr/>
            </a:pPr>
            <a:r>
              <a:rPr lang="en-US" altLang="en-US" sz="1100" dirty="0">
                <a:ea typeface="ＭＳ Ｐゴシック" charset="-128"/>
              </a:rPr>
              <a:t>Researchers at the Department of Energy’s </a:t>
            </a:r>
            <a:r>
              <a:rPr lang="en-US" altLang="en-US" sz="1100" dirty="0">
                <a:solidFill>
                  <a:srgbClr val="000000"/>
                </a:solidFill>
                <a:ea typeface="ＭＳ Ｐゴシック" charset="-128"/>
              </a:rPr>
              <a:t>Argonne National Laboratory </a:t>
            </a:r>
            <a:r>
              <a:rPr lang="en-US" altLang="en-US" sz="1100" dirty="0">
                <a:ea typeface="ＭＳ Ｐゴシック" charset="-128"/>
              </a:rPr>
              <a:t>determined in a small study that if you know you’ll be stopped for more than 10 seconds—and you’re not in traffic—you’ll save fuel and reduce CO</a:t>
            </a:r>
            <a:r>
              <a:rPr lang="en-US" altLang="en-US" sz="1100" baseline="-25000" dirty="0">
                <a:ea typeface="ＭＳ Ｐゴシック" charset="-128"/>
              </a:rPr>
              <a:t>2</a:t>
            </a:r>
            <a:r>
              <a:rPr lang="en-US" altLang="en-US" sz="1100" dirty="0">
                <a:ea typeface="ＭＳ Ｐゴシック" charset="-128"/>
              </a:rPr>
              <a:t> emissions by shutting off your engine and restarting when you need to move again. </a:t>
            </a:r>
          </a:p>
          <a:p>
            <a:pPr marL="0" lvl="1">
              <a:spcBef>
                <a:spcPct val="0"/>
              </a:spcBef>
              <a:defRPr/>
            </a:pPr>
            <a:endParaRPr lang="en-US" altLang="en-US" sz="1100" dirty="0">
              <a:ea typeface="ＭＳ Ｐゴシック" charset="-128"/>
            </a:endParaRPr>
          </a:p>
          <a:p>
            <a:pPr>
              <a:spcBef>
                <a:spcPct val="0"/>
              </a:spcBef>
              <a:defRPr/>
            </a:pPr>
            <a:r>
              <a:rPr lang="en-US" altLang="en-US" sz="1100" dirty="0">
                <a:solidFill>
                  <a:srgbClr val="000000"/>
                </a:solidFill>
                <a:ea typeface="ＭＳ Ｐゴシック" charset="-128"/>
              </a:rPr>
              <a:t>The savings may not be exciting on a per-incident basis, but with hundreds of millions of drivers, the benefits add up. </a:t>
            </a:r>
          </a:p>
          <a:p>
            <a:pPr>
              <a:spcBef>
                <a:spcPct val="0"/>
              </a:spcBef>
              <a:defRPr/>
            </a:pPr>
            <a:endParaRPr lang="en-US" altLang="en-US" sz="1100" dirty="0">
              <a:solidFill>
                <a:srgbClr val="000000"/>
              </a:solidFill>
              <a:ea typeface="ＭＳ Ｐゴシック" charset="-128"/>
            </a:endParaRPr>
          </a:p>
          <a:p>
            <a:pPr marL="457200">
              <a:defRPr/>
            </a:pPr>
            <a:r>
              <a:rPr lang="en-US" altLang="en-US" sz="900" dirty="0">
                <a:ea typeface="ＭＳ Ｐゴシック" charset="-128"/>
              </a:rPr>
              <a:t>↘↘↘ </a:t>
            </a:r>
            <a:r>
              <a:rPr lang="en-US" altLang="en-US" sz="900" i="1" dirty="0">
                <a:ea typeface="ＭＳ Ｐゴシック" charset="-128"/>
              </a:rPr>
              <a:t>The study applied to passenger cars, not other vehicle types. The fact sheet is available at </a:t>
            </a:r>
            <a:r>
              <a:rPr lang="en-US" altLang="en-US" sz="900" i="1" u="sng" dirty="0">
                <a:ea typeface="ＭＳ Ｐゴシック" charset="-128"/>
                <a:hlinkClick r:id="rId3"/>
              </a:rPr>
              <a:t>http://www.afdc.energy.gov/uploads/publication/which_is_greener.pdf</a:t>
            </a:r>
            <a:r>
              <a:rPr lang="en-US" altLang="en-US" sz="900" i="1" u="sng" dirty="0">
                <a:ea typeface="ＭＳ Ｐゴシック" charset="-128"/>
              </a:rPr>
              <a:t>.</a:t>
            </a:r>
          </a:p>
          <a:p>
            <a:pPr>
              <a:defRPr/>
            </a:pPr>
            <a:endParaRPr lang="en-US" altLang="en-US" sz="900" dirty="0">
              <a:solidFill>
                <a:srgbClr val="000000"/>
              </a:solidFill>
              <a:ea typeface="ＭＳ Ｐゴシック" charset="-128"/>
            </a:endParaRPr>
          </a:p>
          <a:p>
            <a:pPr marL="0" lvl="1">
              <a:spcBef>
                <a:spcPct val="0"/>
              </a:spcBef>
              <a:defRPr/>
            </a:pPr>
            <a:r>
              <a:rPr lang="en-US" altLang="en-US" sz="1100" dirty="0">
                <a:solidFill>
                  <a:srgbClr val="000000"/>
                </a:solidFill>
                <a:ea typeface="ＭＳ Ｐゴシック" charset="-128"/>
              </a:rPr>
              <a:t>Idling reduction is a very low-hanging fruit. It’s money in your pocket, and a contribution to cleaner air. No investment is required, and savings are immediate. </a:t>
            </a:r>
          </a:p>
          <a:p>
            <a:pPr marL="0" lvl="1">
              <a:spcBef>
                <a:spcPct val="0"/>
              </a:spcBef>
              <a:defRPr/>
            </a:pPr>
            <a:endParaRPr lang="en-US" altLang="en-US" sz="1100" dirty="0">
              <a:solidFill>
                <a:srgbClr val="000000"/>
              </a:solidFill>
              <a:ea typeface="ＭＳ Ｐゴシック" charset="-128"/>
            </a:endParaRPr>
          </a:p>
          <a:p>
            <a:pPr marL="0" lvl="1">
              <a:spcBef>
                <a:spcPct val="0"/>
              </a:spcBef>
              <a:defRPr/>
            </a:pPr>
            <a:r>
              <a:rPr lang="en-US" sz="800" i="1" dirty="0">
                <a:ea typeface="ＭＳ Ｐゴシック" charset="-128"/>
                <a:cs typeface="Arial" charset="0"/>
                <a:sym typeface="Helvetica" charset="0"/>
              </a:rPr>
              <a:t>Shutterstock 54195328</a:t>
            </a:r>
            <a:endParaRPr lang="en-US" altLang="en-US" sz="800" dirty="0">
              <a:solidFill>
                <a:srgbClr val="000000"/>
              </a:solidFill>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6</a:t>
            </a:fld>
            <a:endParaRPr lang="en-US" dirty="0"/>
          </a:p>
        </p:txBody>
      </p:sp>
    </p:spTree>
    <p:extLst>
      <p:ext uri="{BB962C8B-B14F-4D97-AF65-F5344CB8AC3E}">
        <p14:creationId xmlns:p14="http://schemas.microsoft.com/office/powerpoint/2010/main" val="151030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solidFill>
                  <a:srgbClr val="000000"/>
                </a:solidFill>
                <a:ea typeface="ＭＳ Ｐゴシック" panose="020B0600070205080204" pitchFamily="34" charset="-128"/>
                <a:cs typeface="Arial" panose="020B0604020202020204" pitchFamily="34" charset="0"/>
              </a:rPr>
              <a:t>The problems associated with idling fall into </a:t>
            </a:r>
            <a:r>
              <a:rPr lang="en-US" altLang="en-US" sz="1100" b="1" dirty="0">
                <a:solidFill>
                  <a:srgbClr val="000000"/>
                </a:solidFill>
                <a:ea typeface="ＭＳ Ｐゴシック" panose="020B0600070205080204" pitchFamily="34" charset="-128"/>
                <a:cs typeface="Arial" panose="020B0604020202020204" pitchFamily="34" charset="0"/>
              </a:rPr>
              <a:t>three general categories.</a:t>
            </a:r>
          </a:p>
          <a:p>
            <a:pPr>
              <a:spcBef>
                <a:spcPct val="0"/>
              </a:spcBef>
            </a:pPr>
            <a:endParaRPr lang="en-US" altLang="en-US" sz="1100" b="1" dirty="0">
              <a:solidFill>
                <a:srgbClr val="000000"/>
              </a:solidFill>
              <a:ea typeface="ＭＳ Ｐゴシック" panose="020B0600070205080204" pitchFamily="34" charset="-128"/>
              <a:cs typeface="Arial" panose="020B0604020202020204" pitchFamily="34" charset="0"/>
            </a:endParaRPr>
          </a:p>
          <a:p>
            <a:pPr lvl="1">
              <a:spcBef>
                <a:spcPct val="0"/>
              </a:spcBef>
              <a:spcAft>
                <a:spcPts val="613"/>
              </a:spcAft>
            </a:pPr>
            <a:r>
              <a:rPr lang="en-US" altLang="en-US" sz="1100" b="1" dirty="0">
                <a:solidFill>
                  <a:srgbClr val="000000"/>
                </a:solidFill>
                <a:ea typeface="ＭＳ Ｐゴシック" panose="020B0600070205080204" pitchFamily="34" charset="-128"/>
                <a:cs typeface="Arial" panose="020B0604020202020204" pitchFamily="34" charset="0"/>
              </a:rPr>
              <a:t>1. Emissions impacts: health and environment</a:t>
            </a:r>
          </a:p>
          <a:p>
            <a:pPr lvl="1">
              <a:spcBef>
                <a:spcPct val="0"/>
              </a:spcBef>
              <a:spcAft>
                <a:spcPts val="613"/>
              </a:spcAft>
            </a:pPr>
            <a:r>
              <a:rPr lang="en-US" altLang="en-US" sz="1100" b="1" dirty="0">
                <a:solidFill>
                  <a:srgbClr val="000000"/>
                </a:solidFill>
                <a:ea typeface="ＭＳ Ｐゴシック" panose="020B0600070205080204" pitchFamily="34" charset="-128"/>
                <a:cs typeface="Arial" panose="020B0604020202020204" pitchFamily="34" charset="0"/>
              </a:rPr>
              <a:t>2. Use of nonrenewable resources</a:t>
            </a:r>
          </a:p>
          <a:p>
            <a:pPr lvl="1">
              <a:spcBef>
                <a:spcPct val="0"/>
              </a:spcBef>
              <a:spcAft>
                <a:spcPts val="613"/>
              </a:spcAft>
            </a:pPr>
            <a:r>
              <a:rPr lang="en-US" altLang="en-US" sz="1100" b="1" dirty="0">
                <a:solidFill>
                  <a:srgbClr val="000000"/>
                </a:solidFill>
                <a:ea typeface="ＭＳ Ｐゴシック" panose="020B0600070205080204" pitchFamily="34" charset="-128"/>
                <a:cs typeface="Arial" panose="020B0604020202020204" pitchFamily="34" charset="0"/>
              </a:rPr>
              <a:t>3. Cost</a:t>
            </a:r>
          </a:p>
          <a:p>
            <a:pPr>
              <a:spcBef>
                <a:spcPct val="0"/>
              </a:spcBef>
            </a:pPr>
            <a:endParaRPr lang="en-US" altLang="en-US" sz="1100" b="1" dirty="0">
              <a:solidFill>
                <a:srgbClr val="000000"/>
              </a:solidFill>
              <a:ea typeface="ＭＳ Ｐゴシック" panose="020B0600070205080204" pitchFamily="34" charset="-128"/>
              <a:cs typeface="Arial" panose="020B0604020202020204" pitchFamily="34" charset="0"/>
            </a:endParaRPr>
          </a:p>
          <a:p>
            <a:r>
              <a:rPr lang="en-US" sz="800" i="1" dirty="0">
                <a:ea typeface="ＭＳ Ｐゴシック" charset="-128"/>
                <a:cs typeface="Arial" charset="0"/>
                <a:sym typeface="Helvetica" charset="0"/>
              </a:rPr>
              <a:t>Shutterstock 48952684 </a:t>
            </a:r>
            <a:endParaRPr lang="en-US" sz="800" dirty="0"/>
          </a:p>
          <a:p>
            <a:endParaRPr lang="en-US" dirty="0"/>
          </a:p>
        </p:txBody>
      </p:sp>
      <p:sp>
        <p:nvSpPr>
          <p:cNvPr id="4" name="Slide Number Placeholder 3"/>
          <p:cNvSpPr>
            <a:spLocks noGrp="1"/>
          </p:cNvSpPr>
          <p:nvPr>
            <p:ph type="sldNum" sz="quarter" idx="5"/>
          </p:nvPr>
        </p:nvSpPr>
        <p:spPr/>
        <p:txBody>
          <a:bodyPr/>
          <a:lstStyle/>
          <a:p>
            <a:fld id="{2AF2A613-81F5-44E3-8EFD-9BD11148EB63}" type="slidenum">
              <a:rPr lang="en-US" smtClean="0"/>
              <a:pPr/>
              <a:t>7</a:t>
            </a:fld>
            <a:endParaRPr lang="en-US" dirty="0"/>
          </a:p>
        </p:txBody>
      </p:sp>
    </p:spTree>
    <p:extLst>
      <p:ext uri="{BB962C8B-B14F-4D97-AF65-F5344CB8AC3E}">
        <p14:creationId xmlns:p14="http://schemas.microsoft.com/office/powerpoint/2010/main" val="4231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altLang="en-US" sz="1100" dirty="0">
                <a:ea typeface="ＭＳ Ｐゴシック" charset="-128"/>
              </a:rPr>
              <a:t>Emissions. The stuff that comes out of tailpipes is a lot cleaner than it used to be, but it’s still not something we want to breathe. </a:t>
            </a:r>
          </a:p>
          <a:p>
            <a:pPr>
              <a:spcBef>
                <a:spcPct val="0"/>
              </a:spcBef>
              <a:defRPr/>
            </a:pPr>
            <a:endParaRPr lang="en-US" altLang="en-US" sz="1100" dirty="0">
              <a:ea typeface="ＭＳ Ｐゴシック" charset="-128"/>
            </a:endParaRPr>
          </a:p>
          <a:p>
            <a:pPr>
              <a:spcBef>
                <a:spcPct val="0"/>
              </a:spcBef>
              <a:defRPr/>
            </a:pPr>
            <a:r>
              <a:rPr lang="en-US" altLang="en-US" sz="1100" dirty="0">
                <a:solidFill>
                  <a:srgbClr val="000000"/>
                </a:solidFill>
                <a:ea typeface="ＭＳ Ｐゴシック" charset="-128"/>
              </a:rPr>
              <a:t>Idling increases the amount of harmful emissions a vehicle produces, including greenhouse gases like carbon dioxide—</a:t>
            </a:r>
            <a:r>
              <a:rPr lang="en-US" altLang="en-US" sz="1100" b="1" dirty="0">
                <a:solidFill>
                  <a:srgbClr val="000000"/>
                </a:solidFill>
                <a:ea typeface="ＭＳ Ｐゴシック" charset="-128"/>
              </a:rPr>
              <a:t>CO</a:t>
            </a:r>
            <a:r>
              <a:rPr lang="en-US" altLang="en-US" sz="1100" b="1" baseline="-25000" dirty="0">
                <a:solidFill>
                  <a:srgbClr val="000000"/>
                </a:solidFill>
                <a:ea typeface="ＭＳ Ｐゴシック" charset="-128"/>
              </a:rPr>
              <a:t>2</a:t>
            </a:r>
            <a:r>
              <a:rPr lang="en-US" altLang="en-US" sz="1100" dirty="0">
                <a:solidFill>
                  <a:srgbClr val="000000"/>
                </a:solidFill>
                <a:ea typeface="ＭＳ Ｐゴシック" charset="-128"/>
              </a:rPr>
              <a:t>—that contribute to climate change. </a:t>
            </a:r>
          </a:p>
          <a:p>
            <a:pPr>
              <a:spcBef>
                <a:spcPct val="0"/>
              </a:spcBef>
              <a:defRPr/>
            </a:pPr>
            <a:endParaRPr lang="en-US" altLang="en-US" sz="1000" dirty="0">
              <a:solidFill>
                <a:srgbClr val="000000"/>
              </a:solidFill>
              <a:ea typeface="ＭＳ Ｐゴシック" charset="-128"/>
            </a:endParaRPr>
          </a:p>
          <a:p>
            <a:pPr marL="461963" lvl="1">
              <a:spcBef>
                <a:spcPct val="0"/>
              </a:spcBef>
              <a:defRPr/>
            </a:pPr>
            <a:r>
              <a:rPr lang="en-US" altLang="en-US" sz="800" dirty="0">
                <a:ea typeface="ＭＳ Ｐゴシック" charset="-128"/>
              </a:rPr>
              <a:t>↘↘↘ </a:t>
            </a:r>
            <a:r>
              <a:rPr lang="en-US" altLang="en-US" sz="800" i="1" dirty="0">
                <a:ea typeface="ＭＳ Ｐゴシック" charset="-128"/>
              </a:rPr>
              <a:t>When fuel burns, the carbon and hydrogen react with oxygen to form water (H</a:t>
            </a:r>
            <a:r>
              <a:rPr lang="en-US" altLang="en-US" sz="800" i="1" baseline="-25000" dirty="0">
                <a:ea typeface="ＭＳ Ｐゴシック" charset="-128"/>
              </a:rPr>
              <a:t>2</a:t>
            </a:r>
            <a:r>
              <a:rPr lang="en-US" altLang="en-US" sz="800" i="1" dirty="0">
                <a:ea typeface="ＭＳ Ｐゴシック" charset="-128"/>
              </a:rPr>
              <a:t>O) and CO</a:t>
            </a:r>
            <a:r>
              <a:rPr lang="en-US" altLang="en-US" sz="800" i="1" baseline="-25000" dirty="0">
                <a:ea typeface="ＭＳ Ｐゴシック" charset="-128"/>
              </a:rPr>
              <a:t>2</a:t>
            </a:r>
            <a:r>
              <a:rPr lang="en-US" altLang="en-US" sz="800" i="1" dirty="0">
                <a:ea typeface="ＭＳ Ｐゴシック" charset="-128"/>
              </a:rPr>
              <a:t>. </a:t>
            </a:r>
            <a:endParaRPr lang="en-US" altLang="en-US" sz="800" i="1" baseline="-25000" dirty="0">
              <a:solidFill>
                <a:srgbClr val="000000"/>
              </a:solidFill>
              <a:ea typeface="ＭＳ Ｐゴシック" charset="-128"/>
            </a:endParaRPr>
          </a:p>
          <a:p>
            <a:pPr>
              <a:spcBef>
                <a:spcPct val="0"/>
              </a:spcBef>
              <a:defRPr/>
            </a:pPr>
            <a:endParaRPr lang="en-US" altLang="en-US" sz="1100" baseline="-25000" dirty="0">
              <a:solidFill>
                <a:srgbClr val="000000"/>
              </a:solidFill>
              <a:ea typeface="ＭＳ Ｐゴシック" charset="-128"/>
            </a:endParaRPr>
          </a:p>
          <a:p>
            <a:pPr>
              <a:spcBef>
                <a:spcPct val="0"/>
              </a:spcBef>
              <a:defRPr/>
            </a:pPr>
            <a:r>
              <a:rPr lang="en-US" altLang="en-US" sz="1100" dirty="0">
                <a:ea typeface="ＭＳ Ｐゴシック" charset="-128"/>
              </a:rPr>
              <a:t>Idling results in the production of smog, which threatens health. Smog, also called ground-level ozone, can damage lungs, and repeated exposure may cause permanent lung damage. </a:t>
            </a:r>
          </a:p>
          <a:p>
            <a:pPr marL="461963" lvl="1">
              <a:spcBef>
                <a:spcPct val="0"/>
              </a:spcBef>
              <a:defRPr/>
            </a:pPr>
            <a:endParaRPr lang="en-US" altLang="en-US" sz="1100" dirty="0">
              <a:ea typeface="ＭＳ Ｐゴシック" charset="-128"/>
            </a:endParaRPr>
          </a:p>
          <a:p>
            <a:pPr marL="461963" lvl="1">
              <a:spcBef>
                <a:spcPct val="0"/>
              </a:spcBef>
              <a:defRPr/>
            </a:pPr>
            <a:r>
              <a:rPr lang="en-US" altLang="en-US" sz="800" dirty="0">
                <a:ea typeface="ＭＳ Ｐゴシック" charset="-128"/>
              </a:rPr>
              <a:t>↘↘↘ </a:t>
            </a:r>
            <a:r>
              <a:rPr lang="en-US" altLang="en-US" sz="800" i="1" dirty="0">
                <a:ea typeface="ＭＳ Ｐゴシック" charset="-128"/>
              </a:rPr>
              <a:t>Ground-level ozone (O</a:t>
            </a:r>
            <a:r>
              <a:rPr lang="en-US" altLang="en-US" sz="800" i="1" baseline="-25000" dirty="0">
                <a:ea typeface="ＭＳ Ｐゴシック" charset="-128"/>
              </a:rPr>
              <a:t>3</a:t>
            </a:r>
            <a:r>
              <a:rPr lang="en-US" altLang="en-US" sz="800" i="1" dirty="0">
                <a:ea typeface="ＭＳ Ｐゴシック" charset="-128"/>
              </a:rPr>
              <a:t>) is a “secondary pollutant,” or byproduct of primary pollutants. It is created in the presence of sunlight. Motor vehicle emissions are major sources of ground-level ozone. </a:t>
            </a:r>
          </a:p>
          <a:p>
            <a:pPr marL="461963">
              <a:spcBef>
                <a:spcPct val="0"/>
              </a:spcBef>
              <a:defRPr/>
            </a:pPr>
            <a:endParaRPr lang="en-US" altLang="en-US" sz="800" i="1" dirty="0">
              <a:ea typeface="ＭＳ Ｐゴシック" charset="-128"/>
            </a:endParaRPr>
          </a:p>
          <a:p>
            <a:pPr marL="461963" lvl="1">
              <a:spcBef>
                <a:spcPct val="0"/>
              </a:spcBef>
              <a:defRPr/>
            </a:pPr>
            <a:r>
              <a:rPr lang="en-US" altLang="en-US" sz="800" dirty="0">
                <a:ea typeface="ＭＳ Ｐゴシック" charset="-128"/>
              </a:rPr>
              <a:t>↘↘↘ </a:t>
            </a:r>
            <a:r>
              <a:rPr lang="en-US" altLang="en-US" sz="800" i="1" dirty="0">
                <a:solidFill>
                  <a:srgbClr val="000000"/>
                </a:solidFill>
                <a:ea typeface="ＭＳ Ｐゴシック" charset="-128"/>
              </a:rPr>
              <a:t>The stratospheric ozone layer and ground-level ozone are, of course, two different things. (“Ozone good up high, bad nearby.” )</a:t>
            </a:r>
          </a:p>
          <a:p>
            <a:pPr marL="461963" lvl="1">
              <a:spcBef>
                <a:spcPct val="0"/>
              </a:spcBef>
              <a:defRPr/>
            </a:pPr>
            <a:endParaRPr lang="en-US" altLang="en-US" sz="800" i="1" dirty="0">
              <a:solidFill>
                <a:srgbClr val="000000"/>
              </a:solidFill>
              <a:ea typeface="ＭＳ Ｐゴシック" charset="-128"/>
            </a:endParaRPr>
          </a:p>
          <a:p>
            <a:pPr marL="461963">
              <a:spcBef>
                <a:spcPct val="0"/>
              </a:spcBef>
              <a:defRPr/>
            </a:pPr>
            <a:r>
              <a:rPr lang="en-US" altLang="en-US" sz="1000" i="1" dirty="0">
                <a:ea typeface="ＭＳ Ｐゴシック" charset="-128"/>
                <a:cs typeface="Arial" charset="0"/>
                <a:sym typeface="Arial" charset="0"/>
              </a:rPr>
              <a:t> ⃝ Presenter: If your region has “ozone action days” or “air quality alert days,” you may want to talk about these. 		 </a:t>
            </a:r>
            <a:endParaRPr lang="en-US" altLang="en-US" sz="1000" dirty="0">
              <a:ea typeface="ＭＳ Ｐゴシック" charset="-128"/>
            </a:endParaRPr>
          </a:p>
          <a:p>
            <a:pPr marL="461963" lvl="1">
              <a:spcBef>
                <a:spcPct val="0"/>
              </a:spcBef>
              <a:defRPr/>
            </a:pPr>
            <a:r>
              <a:rPr lang="en-US" altLang="en-US" sz="1000" dirty="0">
                <a:ea typeface="ＭＳ Ｐゴシック" charset="-128"/>
              </a:rPr>
              <a:t>↘↘↘ </a:t>
            </a:r>
            <a:r>
              <a:rPr lang="en-US" altLang="en-US" sz="1000" i="1" dirty="0">
                <a:ea typeface="ＭＳ Ｐゴシック" charset="-128"/>
              </a:rPr>
              <a:t>More of ozone and health: http://www.epa.gov/groundlevelozone/health.html. </a:t>
            </a:r>
            <a:endParaRPr lang="en-US" altLang="en-US" sz="1000" i="1" dirty="0">
              <a:solidFill>
                <a:srgbClr val="000000"/>
              </a:solidFill>
              <a:ea typeface="ＭＳ Ｐゴシック" charset="-128"/>
            </a:endParaRPr>
          </a:p>
          <a:p>
            <a:pPr marL="461963" marR="0" lvl="1" indent="0" algn="l" defTabSz="914400" rtl="0" eaLnBrk="1" fontAlgn="auto" latinLnBrk="0" hangingPunct="1">
              <a:lnSpc>
                <a:spcPct val="100000"/>
              </a:lnSpc>
              <a:spcBef>
                <a:spcPct val="0"/>
              </a:spcBef>
              <a:spcAft>
                <a:spcPts val="0"/>
              </a:spcAft>
              <a:buClrTx/>
              <a:buSzTx/>
              <a:buFontTx/>
              <a:buNone/>
              <a:tabLst/>
              <a:defRPr/>
            </a:pPr>
            <a:endParaRPr lang="en-US" sz="1100" i="1" dirty="0">
              <a:solidFill>
                <a:srgbClr val="000000"/>
              </a:solidFill>
              <a:latin typeface="Arial" panose="020B0604020202020204" pitchFamily="34" charset="0"/>
              <a:ea typeface="ＭＳ Ｐゴシック" charset="-128"/>
              <a:cs typeface="+mn-cs"/>
              <a:sym typeface="Helvetica" charset="0"/>
            </a:endParaRPr>
          </a:p>
          <a:p>
            <a:pPr marL="461963" marR="0" lvl="1" indent="0" algn="l" defTabSz="914400" rtl="0" eaLnBrk="1" fontAlgn="auto" latinLnBrk="0" hangingPunct="1">
              <a:lnSpc>
                <a:spcPct val="100000"/>
              </a:lnSpc>
              <a:spcBef>
                <a:spcPct val="0"/>
              </a:spcBef>
              <a:spcAft>
                <a:spcPts val="0"/>
              </a:spcAft>
              <a:buClrTx/>
              <a:buSzTx/>
              <a:buFontTx/>
              <a:buNone/>
              <a:tabLst/>
              <a:defRPr/>
            </a:pPr>
            <a:r>
              <a:rPr lang="en-US" sz="800" i="1" dirty="0">
                <a:latin typeface="Arial" pitchFamily="34" charset="0"/>
                <a:cs typeface="Arial" pitchFamily="34" charset="0"/>
                <a:sym typeface="Helvetica" charset="0"/>
              </a:rPr>
              <a:t>Shutterstock 68649247</a:t>
            </a:r>
            <a:endParaRPr lang="en-US" sz="800"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271421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30250" y="1169988"/>
            <a:ext cx="5616575" cy="3160712"/>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defRPr/>
            </a:pPr>
            <a:r>
              <a:rPr lang="en-US" altLang="en-US" sz="1100" dirty="0">
                <a:ea typeface="ＭＳ Ｐゴシック" charset="-128"/>
              </a:rPr>
              <a:t>Do you sometimes see bus drivers and parents idling at schools? It’s important to remember that </a:t>
            </a:r>
            <a:r>
              <a:rPr lang="en-US" altLang="en-US" sz="1100" b="1" dirty="0">
                <a:ea typeface="ＭＳ Ｐゴシック" charset="-128"/>
              </a:rPr>
              <a:t>vehicle emissions are more concentrated at ground level </a:t>
            </a:r>
            <a:r>
              <a:rPr lang="en-US" altLang="en-US" sz="1100" dirty="0">
                <a:ea typeface="ＭＳ Ｐゴシック" charset="-128"/>
              </a:rPr>
              <a:t>where kids are walking and playing—and breathing.</a:t>
            </a:r>
          </a:p>
          <a:p>
            <a:pPr marL="0" lvl="1">
              <a:spcBef>
                <a:spcPct val="0"/>
              </a:spcBef>
              <a:defRPr/>
            </a:pPr>
            <a:endParaRPr lang="en-US" altLang="en-US" sz="1100" dirty="0">
              <a:solidFill>
                <a:srgbClr val="000000"/>
              </a:solidFill>
              <a:ea typeface="ＭＳ Ｐゴシック" charset="-128"/>
            </a:endParaRPr>
          </a:p>
          <a:p>
            <a:pPr marL="0" lvl="1">
              <a:spcBef>
                <a:spcPct val="0"/>
              </a:spcBef>
              <a:defRPr/>
            </a:pPr>
            <a:r>
              <a:rPr lang="en-US" altLang="en-US" sz="1100" dirty="0">
                <a:solidFill>
                  <a:srgbClr val="000000"/>
                </a:solidFill>
                <a:ea typeface="ＭＳ Ｐゴシック" charset="-128"/>
              </a:rPr>
              <a:t>Children </a:t>
            </a:r>
            <a:r>
              <a:rPr lang="en-US" altLang="en-US" sz="1100" b="0" dirty="0">
                <a:solidFill>
                  <a:srgbClr val="000000"/>
                </a:solidFill>
                <a:ea typeface="ＭＳ Ｐゴシック" charset="-128"/>
              </a:rPr>
              <a:t>breathe more air per pound of body weight </a:t>
            </a:r>
            <a:r>
              <a:rPr lang="en-US" altLang="en-US" sz="1100" dirty="0">
                <a:solidFill>
                  <a:srgbClr val="000000"/>
                </a:solidFill>
                <a:ea typeface="ＭＳ Ｐゴシック" charset="-128"/>
              </a:rPr>
              <a:t>than do adults. For this reason, they take in proportionately higher “doses” of any pollutants, which enter their lungs and, in some cases, bloodstream. Children are more biologically vulnerable.</a:t>
            </a:r>
          </a:p>
          <a:p>
            <a:pPr marL="0" lvl="1">
              <a:spcBef>
                <a:spcPct val="0"/>
              </a:spcBef>
              <a:defRPr/>
            </a:pPr>
            <a:endParaRPr lang="en-US" altLang="en-US" sz="1100" dirty="0">
              <a:solidFill>
                <a:srgbClr val="000000"/>
              </a:solidFill>
              <a:ea typeface="ＭＳ Ｐゴシック" charset="-128"/>
            </a:endParaRPr>
          </a:p>
          <a:p>
            <a:pPr marL="0" lvl="1">
              <a:spcBef>
                <a:spcPct val="0"/>
              </a:spcBef>
              <a:defRPr/>
            </a:pPr>
            <a:r>
              <a:rPr lang="en-US" altLang="en-US" sz="1100" dirty="0">
                <a:solidFill>
                  <a:srgbClr val="000000"/>
                </a:solidFill>
                <a:ea typeface="ＭＳ Ｐゴシック" charset="-128"/>
              </a:rPr>
              <a:t>Many jurisdictions limit or prohibit school-bus idling. Some jurisdictions prohibit the idling of </a:t>
            </a:r>
            <a:r>
              <a:rPr lang="en-US" altLang="en-US" sz="1100" i="1" dirty="0">
                <a:solidFill>
                  <a:srgbClr val="000000"/>
                </a:solidFill>
                <a:ea typeface="ＭＳ Ｐゴシック" charset="-128"/>
              </a:rPr>
              <a:t>any</a:t>
            </a:r>
            <a:r>
              <a:rPr lang="en-US" altLang="en-US" sz="1100" dirty="0">
                <a:solidFill>
                  <a:srgbClr val="000000"/>
                </a:solidFill>
                <a:ea typeface="ＭＳ Ｐゴシック" charset="-128"/>
              </a:rPr>
              <a:t> vehicle type near schools.</a:t>
            </a:r>
          </a:p>
          <a:p>
            <a:pPr marL="0" lvl="1">
              <a:spcBef>
                <a:spcPct val="0"/>
              </a:spcBef>
              <a:defRPr/>
            </a:pPr>
            <a:endParaRPr lang="en-US" altLang="en-US" sz="1100" dirty="0">
              <a:solidFill>
                <a:srgbClr val="000000"/>
              </a:solidFill>
              <a:ea typeface="ＭＳ Ｐゴシック" charset="-128"/>
            </a:endParaRPr>
          </a:p>
          <a:p>
            <a:pPr lvl="1">
              <a:spcBef>
                <a:spcPct val="0"/>
              </a:spcBef>
              <a:defRPr/>
            </a:pPr>
            <a:r>
              <a:rPr lang="en-US" altLang="en-US" sz="1000" i="1" dirty="0">
                <a:solidFill>
                  <a:srgbClr val="000000"/>
                </a:solidFill>
                <a:ea typeface="ＭＳ Ｐゴシック" charset="-128"/>
              </a:rPr>
              <a:t>⃝ Presenter: To show a brief Clean Cities success story video, go to http://www.afdc.energy.gov/case/2. Instructions on how to download videos for both PCs and Macs are available at http://www.afdc.energy.gov/videos_help.html. </a:t>
            </a:r>
          </a:p>
          <a:p>
            <a:pPr lvl="1">
              <a:spcBef>
                <a:spcPct val="0"/>
              </a:spcBef>
              <a:defRPr/>
            </a:pPr>
            <a:r>
              <a:rPr lang="en-US" altLang="en-US" sz="1000" i="1" dirty="0">
                <a:solidFill>
                  <a:srgbClr val="000000"/>
                </a:solidFill>
                <a:ea typeface="ＭＳ Ｐゴシック" charset="-128"/>
              </a:rPr>
              <a:t> </a:t>
            </a:r>
            <a:endParaRPr lang="en-US" altLang="en-US" sz="1000" dirty="0">
              <a:solidFill>
                <a:srgbClr val="000000"/>
              </a:solidFill>
              <a:ea typeface="ＭＳ Ｐゴシック" charset="-128"/>
            </a:endParaRPr>
          </a:p>
          <a:p>
            <a:pPr marL="457200" lvl="2">
              <a:spcBef>
                <a:spcPct val="0"/>
              </a:spcBef>
              <a:defRPr/>
            </a:pPr>
            <a:r>
              <a:rPr lang="en-US" altLang="en-US" sz="1000" i="1" dirty="0">
                <a:solidFill>
                  <a:srgbClr val="000000"/>
                </a:solidFill>
                <a:ea typeface="ＭＳ Ｐゴシック" charset="-128"/>
              </a:rPr>
              <a:t>⃝ Presenter: Mention any idling laws that apply in your area. If you’re unsure of the laws, consult the idling law database, </a:t>
            </a:r>
            <a:r>
              <a:rPr lang="en-US" altLang="en-US" sz="1000" u="sng" dirty="0">
                <a:ea typeface="ＭＳ Ｐゴシック" charset="-128"/>
                <a:hlinkClick r:id="rId3"/>
              </a:rPr>
              <a:t>http://cleancities.energy.gov/idlebase</a:t>
            </a:r>
            <a:r>
              <a:rPr lang="en-US" altLang="en-US" sz="1000" u="sng" dirty="0">
                <a:ea typeface="ＭＳ Ｐゴシック" charset="-128"/>
              </a:rPr>
              <a:t>.</a:t>
            </a:r>
            <a:endParaRPr lang="en-US" altLang="en-US" sz="1000" i="1" dirty="0">
              <a:solidFill>
                <a:srgbClr val="000000"/>
              </a:solidFill>
              <a:ea typeface="ＭＳ Ｐゴシック" charset="-128"/>
            </a:endParaRPr>
          </a:p>
          <a:p>
            <a:pPr marL="457200" lvl="2">
              <a:spcBef>
                <a:spcPct val="0"/>
              </a:spcBef>
              <a:defRPr/>
            </a:pPr>
            <a:endParaRPr lang="en-US" altLang="en-US" sz="800" dirty="0">
              <a:ea typeface="ＭＳ Ｐゴシック" charset="-128"/>
            </a:endParaRPr>
          </a:p>
          <a:p>
            <a:pPr marL="457200" lvl="2">
              <a:spcBef>
                <a:spcPct val="0"/>
              </a:spcBef>
              <a:defRPr/>
            </a:pPr>
            <a:r>
              <a:rPr lang="en-US" altLang="en-US" sz="800" dirty="0">
                <a:ea typeface="ＭＳ Ｐゴシック" charset="-128"/>
              </a:rPr>
              <a:t>↘↘↘ </a:t>
            </a:r>
            <a:r>
              <a:rPr lang="en-US" altLang="en-US" sz="800" i="1" dirty="0">
                <a:ea typeface="ＭＳ Ｐゴシック" charset="-128"/>
              </a:rPr>
              <a:t>EPA’s Clean School Bus campaign (http://www.epa.gov/cleanschoolbus/antiidling.htm) is a resource for those interested in pursuing idling reduction for school buses at local schools. </a:t>
            </a:r>
          </a:p>
          <a:p>
            <a:pPr>
              <a:defRPr/>
            </a:pPr>
            <a:endParaRPr lang="en-US" altLang="en-US" sz="1100" dirty="0">
              <a:ea typeface="ＭＳ Ｐゴシック" charset="-128"/>
            </a:endParaRPr>
          </a:p>
          <a:p>
            <a:pPr marL="0" lvl="1">
              <a:spcBef>
                <a:spcPct val="0"/>
              </a:spcBef>
              <a:defRPr/>
            </a:pPr>
            <a:r>
              <a:rPr lang="en-US" altLang="en-US" sz="1100" b="0" dirty="0">
                <a:solidFill>
                  <a:srgbClr val="000000"/>
                </a:solidFill>
                <a:ea typeface="ＭＳ Ｐゴシック" charset="-128"/>
              </a:rPr>
              <a:t>For parents waiting in passenger cars, it’s simple. Turn off the engine. </a:t>
            </a:r>
          </a:p>
          <a:p>
            <a:pPr marL="0" lvl="1">
              <a:defRPr/>
            </a:pPr>
            <a:endParaRPr lang="en-US" altLang="en-US" sz="1100" dirty="0">
              <a:solidFill>
                <a:srgbClr val="000000"/>
              </a:solidFill>
              <a:ea typeface="ＭＳ Ｐゴシック" charset="-128"/>
            </a:endParaRPr>
          </a:p>
          <a:p>
            <a:r>
              <a:rPr lang="en-US" sz="800" i="1" dirty="0">
                <a:ea typeface="ＭＳ Ｐゴシック" charset="-128"/>
                <a:cs typeface="Arial" charset="0"/>
                <a:sym typeface="Helvetica" charset="0"/>
              </a:rPr>
              <a:t>Shutterstock 388630477</a:t>
            </a:r>
            <a:endParaRPr lang="en-US" sz="800" dirty="0"/>
          </a:p>
          <a:p>
            <a:pPr>
              <a:defRPr/>
            </a:pPr>
            <a:endParaRPr lang="en-US" sz="800" i="0" dirty="0">
              <a:solidFill>
                <a:schemeClr val="tx1"/>
              </a:solidFill>
              <a:latin typeface="Arial" panose="020B0604020202020204" pitchFamily="34" charset="0"/>
              <a:ea typeface="ＭＳ Ｐゴシック" charset="-128"/>
              <a:cs typeface="Arial" panose="020B0604020202020204" pitchFamily="34" charset="0"/>
              <a:sym typeface="Helvetica" charset="0"/>
            </a:endParaRPr>
          </a:p>
        </p:txBody>
      </p:sp>
    </p:spTree>
    <p:extLst>
      <p:ext uri="{BB962C8B-B14F-4D97-AF65-F5344CB8AC3E}">
        <p14:creationId xmlns:p14="http://schemas.microsoft.com/office/powerpoint/2010/main" val="258854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13637883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20641713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3462091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983A8-64D2-AA4E-B1C1-8C41213F66B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615821" y="406400"/>
            <a:ext cx="10363200" cy="1786294"/>
          </a:xfrm>
          <a:prstGeom prst="rect">
            <a:avLst/>
          </a:prstGeom>
        </p:spPr>
        <p:txBody>
          <a:bodyPr lIns="0" tIns="0" rIns="0" bIns="0" anchor="b">
            <a:noAutofit/>
          </a:bodyPr>
          <a:lstStyle>
            <a:lvl1pPr algn="l">
              <a:defRPr sz="5400" b="1" i="0">
                <a:solidFill>
                  <a:schemeClr val="accent1"/>
                </a:solidFill>
                <a:latin typeface="Arial Narrow" panose="020B0604020202020204" pitchFamily="34" charset="0"/>
                <a:cs typeface="Arial Narrow" panose="020B0604020202020204" pitchFamily="34" charset="0"/>
              </a:defRPr>
            </a:lvl1pPr>
          </a:lstStyle>
          <a:p>
            <a:r>
              <a:rPr lang="en-US" dirty="0"/>
              <a:t>Title here, up to two lines of copy in this space</a:t>
            </a:r>
          </a:p>
        </p:txBody>
      </p:sp>
      <p:sp>
        <p:nvSpPr>
          <p:cNvPr id="14" name="Text Placeholder 12">
            <a:extLst>
              <a:ext uri="{FF2B5EF4-FFF2-40B4-BE49-F238E27FC236}">
                <a16:creationId xmlns:a16="http://schemas.microsoft.com/office/drawing/2014/main" id="{3DD6E2A9-6AC3-C84C-AADE-E17811672897}"/>
              </a:ext>
            </a:extLst>
          </p:cNvPr>
          <p:cNvSpPr>
            <a:spLocks noGrp="1"/>
          </p:cNvSpPr>
          <p:nvPr>
            <p:ph type="body" sz="quarter" idx="11" hasCustomPrompt="1"/>
          </p:nvPr>
        </p:nvSpPr>
        <p:spPr>
          <a:xfrm>
            <a:off x="615951" y="2360660"/>
            <a:ext cx="9091204" cy="839107"/>
          </a:xfrm>
          <a:prstGeom prst="rect">
            <a:avLst/>
          </a:prstGeom>
        </p:spPr>
        <p:txBody>
          <a:bodyPr lIns="0" tIns="0" rIns="0" bIns="0">
            <a:noAutofit/>
          </a:bodyPr>
          <a:lstStyle>
            <a:lvl1pPr marL="0" indent="0">
              <a:lnSpc>
                <a:spcPct val="100000"/>
              </a:lnSpc>
              <a:spcBef>
                <a:spcPts val="0"/>
              </a:spcBef>
              <a:buNone/>
              <a:defRPr sz="2800" b="0" i="0">
                <a:solidFill>
                  <a:schemeClr val="accent5"/>
                </a:solidFill>
                <a:latin typeface="Arial Narrow" panose="020B0604020202020204" pitchFamily="34" charset="0"/>
                <a:cs typeface="Arial Narrow" panose="020B0604020202020204" pitchFamily="34" charset="0"/>
              </a:defRPr>
            </a:lvl1pPr>
          </a:lstStyle>
          <a:p>
            <a:pPr lvl="0"/>
            <a:r>
              <a:rPr lang="en-US" dirty="0"/>
              <a:t>Subtitle of project goes here, </a:t>
            </a:r>
            <a:br>
              <a:rPr lang="en-US" dirty="0"/>
            </a:br>
            <a:r>
              <a:rPr lang="en-US" dirty="0"/>
              <a:t>delete if not needed</a:t>
            </a:r>
          </a:p>
        </p:txBody>
      </p:sp>
      <p:sp>
        <p:nvSpPr>
          <p:cNvPr id="4" name="Text Placeholder 3">
            <a:extLst>
              <a:ext uri="{FF2B5EF4-FFF2-40B4-BE49-F238E27FC236}">
                <a16:creationId xmlns:a16="http://schemas.microsoft.com/office/drawing/2014/main" id="{9A5FFA02-0F2B-074A-9E0E-E7817DFB1405}"/>
              </a:ext>
            </a:extLst>
          </p:cNvPr>
          <p:cNvSpPr>
            <a:spLocks noGrp="1"/>
          </p:cNvSpPr>
          <p:nvPr>
            <p:ph type="body" sz="quarter" idx="12" hasCustomPrompt="1"/>
          </p:nvPr>
        </p:nvSpPr>
        <p:spPr>
          <a:xfrm>
            <a:off x="615951" y="3538940"/>
            <a:ext cx="7239048" cy="321087"/>
          </a:xfrm>
          <a:prstGeom prst="rect">
            <a:avLst/>
          </a:prstGeom>
        </p:spPr>
        <p:txBody>
          <a:bodyPr lIns="0" tIns="0" rIns="0" bIns="0">
            <a:noAutofit/>
          </a:bodyPr>
          <a:lstStyle>
            <a:lvl1pPr marL="0" indent="0">
              <a:buFont typeface="Arial" panose="020B0604020202020204" pitchFamily="34" charset="0"/>
              <a:buNone/>
              <a:defRPr lang="en-US" sz="1600" dirty="0">
                <a:solidFill>
                  <a:schemeClr val="bg1">
                    <a:lumMod val="50000"/>
                  </a:schemeClr>
                </a:solidFill>
              </a:defRPr>
            </a:lvl1pPr>
          </a:lstStyle>
          <a:p>
            <a:pPr marL="228600" lvl="0" indent="-228600">
              <a:lnSpc>
                <a:spcPct val="100000"/>
              </a:lnSpc>
              <a:spcBef>
                <a:spcPts val="0"/>
              </a:spcBef>
            </a:pPr>
            <a:r>
              <a:rPr lang="en-US" dirty="0"/>
              <a:t>Presenter Name</a:t>
            </a:r>
          </a:p>
        </p:txBody>
      </p:sp>
      <p:sp>
        <p:nvSpPr>
          <p:cNvPr id="8" name="Text Placeholder 3">
            <a:extLst>
              <a:ext uri="{FF2B5EF4-FFF2-40B4-BE49-F238E27FC236}">
                <a16:creationId xmlns:a16="http://schemas.microsoft.com/office/drawing/2014/main" id="{90253699-492D-CB4E-A591-388FCD6F5895}"/>
              </a:ext>
            </a:extLst>
          </p:cNvPr>
          <p:cNvSpPr>
            <a:spLocks noGrp="1"/>
          </p:cNvSpPr>
          <p:nvPr>
            <p:ph type="body" sz="quarter" idx="13" hasCustomPrompt="1"/>
          </p:nvPr>
        </p:nvSpPr>
        <p:spPr>
          <a:xfrm>
            <a:off x="615951" y="3879675"/>
            <a:ext cx="7239048" cy="321087"/>
          </a:xfrm>
          <a:prstGeom prst="rect">
            <a:avLst/>
          </a:prstGeom>
        </p:spPr>
        <p:txBody>
          <a:bodyPr lIns="0" tIns="0" rIns="0" bIns="0">
            <a:noAutofit/>
          </a:bodyPr>
          <a:lstStyle>
            <a:lvl1pPr marL="0" indent="0">
              <a:buNone/>
              <a:defRPr lang="en-US" sz="1600" dirty="0">
                <a:solidFill>
                  <a:schemeClr val="bg1">
                    <a:lumMod val="50000"/>
                  </a:schemeClr>
                </a:solidFill>
              </a:defRPr>
            </a:lvl1pPr>
          </a:lstStyle>
          <a:p>
            <a:pPr marL="228600" lvl="0" indent="-228600">
              <a:lnSpc>
                <a:spcPct val="100000"/>
              </a:lnSpc>
              <a:spcBef>
                <a:spcPts val="0"/>
              </a:spcBef>
            </a:pPr>
            <a:r>
              <a:rPr lang="en-US" dirty="0"/>
              <a:t>Affiliation</a:t>
            </a:r>
          </a:p>
        </p:txBody>
      </p:sp>
      <p:sp>
        <p:nvSpPr>
          <p:cNvPr id="9" name="Text Placeholder 3">
            <a:extLst>
              <a:ext uri="{FF2B5EF4-FFF2-40B4-BE49-F238E27FC236}">
                <a16:creationId xmlns:a16="http://schemas.microsoft.com/office/drawing/2014/main" id="{D8226B1A-E1A9-8147-9131-1E8AF31B43C9}"/>
              </a:ext>
            </a:extLst>
          </p:cNvPr>
          <p:cNvSpPr>
            <a:spLocks noGrp="1"/>
          </p:cNvSpPr>
          <p:nvPr>
            <p:ph type="body" sz="quarter" idx="14" hasCustomPrompt="1"/>
          </p:nvPr>
        </p:nvSpPr>
        <p:spPr>
          <a:xfrm>
            <a:off x="615951" y="4220410"/>
            <a:ext cx="7239048" cy="320040"/>
          </a:xfrm>
          <a:prstGeom prst="rect">
            <a:avLst/>
          </a:prstGeom>
        </p:spPr>
        <p:txBody>
          <a:bodyPr lIns="0" tIns="0" rIns="0" bIns="0">
            <a:noAutofit/>
          </a:bodyPr>
          <a:lstStyle>
            <a:lvl1pPr marL="0" indent="0">
              <a:buNone/>
              <a:defRPr lang="en-US" sz="1600" dirty="0">
                <a:solidFill>
                  <a:schemeClr val="bg1">
                    <a:lumMod val="50000"/>
                  </a:schemeClr>
                </a:solidFill>
              </a:defRPr>
            </a:lvl1pPr>
          </a:lstStyle>
          <a:p>
            <a:pPr marL="228600" lvl="0" indent="-228600">
              <a:lnSpc>
                <a:spcPct val="100000"/>
              </a:lnSpc>
              <a:spcBef>
                <a:spcPts val="0"/>
              </a:spcBef>
            </a:pPr>
            <a:r>
              <a:rPr lang="en-US" dirty="0"/>
              <a:t>Date</a:t>
            </a:r>
          </a:p>
        </p:txBody>
      </p:sp>
      <p:sp>
        <p:nvSpPr>
          <p:cNvPr id="10" name="Picture Placeholder 4">
            <a:extLst>
              <a:ext uri="{FF2B5EF4-FFF2-40B4-BE49-F238E27FC236}">
                <a16:creationId xmlns:a16="http://schemas.microsoft.com/office/drawing/2014/main" id="{0D216D88-7E6F-8243-8E32-BC1C743FC092}"/>
              </a:ext>
            </a:extLst>
          </p:cNvPr>
          <p:cNvSpPr>
            <a:spLocks noGrp="1"/>
          </p:cNvSpPr>
          <p:nvPr>
            <p:ph type="pic" sz="quarter" idx="15" hasCustomPrompt="1"/>
          </p:nvPr>
        </p:nvSpPr>
        <p:spPr>
          <a:xfrm>
            <a:off x="10688639" y="3980452"/>
            <a:ext cx="1381125" cy="1086803"/>
          </a:xfrm>
          <a:solidFill>
            <a:schemeClr val="accent6">
              <a:lumMod val="40000"/>
              <a:lumOff val="6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b="0" i="0" u="none" strike="noStrike" smtClean="0">
                <a:effectLst/>
              </a:defRPr>
            </a:lvl1pPr>
          </a:lstStyle>
          <a:p>
            <a:r>
              <a:rPr lang="en-US" dirty="0"/>
              <a:t>PLACEHOLDER</a:t>
            </a:r>
            <a:br>
              <a:rPr lang="en-US" dirty="0"/>
            </a:br>
            <a:r>
              <a:rPr lang="en-US" dirty="0"/>
              <a:t>Presenter logo optional</a:t>
            </a:r>
          </a:p>
        </p:txBody>
      </p:sp>
    </p:spTree>
    <p:extLst>
      <p:ext uri="{BB962C8B-B14F-4D97-AF65-F5344CB8AC3E}">
        <p14:creationId xmlns:p14="http://schemas.microsoft.com/office/powerpoint/2010/main" val="156849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8" name="Content Placeholder 2">
            <a:extLst>
              <a:ext uri="{FF2B5EF4-FFF2-40B4-BE49-F238E27FC236}">
                <a16:creationId xmlns:a16="http://schemas.microsoft.com/office/drawing/2014/main" id="{788DD716-6854-F645-ADB8-7C9A22D48059}"/>
              </a:ext>
            </a:extLst>
          </p:cNvPr>
          <p:cNvSpPr>
            <a:spLocks noGrp="1"/>
          </p:cNvSpPr>
          <p:nvPr>
            <p:ph idx="1" hasCustomPrompt="1"/>
          </p:nvPr>
        </p:nvSpPr>
        <p:spPr>
          <a:xfrm>
            <a:off x="371565" y="1541417"/>
            <a:ext cx="11460480" cy="4232366"/>
          </a:xfrm>
          <a:prstGeom prst="rect">
            <a:avLst/>
          </a:prstGeom>
        </p:spPr>
        <p:txBody>
          <a:bodyPr lIns="0">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79A8410-0AD6-EC46-B47E-6344E6D10D38}"/>
              </a:ext>
            </a:extLst>
          </p:cNvPr>
          <p:cNvSpPr>
            <a:spLocks noGrp="1"/>
          </p:cNvSpPr>
          <p:nvPr>
            <p:ph type="body" sz="quarter" idx="13" hasCustomPrompt="1"/>
          </p:nvPr>
        </p:nvSpPr>
        <p:spPr>
          <a:xfrm>
            <a:off x="372536" y="966974"/>
            <a:ext cx="11459633" cy="365125"/>
          </a:xfrm>
          <a:prstGeom prst="rect">
            <a:avLst/>
          </a:prstGeom>
        </p:spPr>
        <p:txBody>
          <a:bodyPr lIns="0" tIns="0" rIns="0" bIns="0">
            <a:noAutofit/>
          </a:bodyPr>
          <a:lstStyle>
            <a:lvl1pPr marL="0" indent="0">
              <a:buNone/>
              <a:defRPr lang="en-US" sz="2400" smtClean="0">
                <a:solidFill>
                  <a:schemeClr val="accent5"/>
                </a:solidFill>
                <a:latin typeface="Arial Narrow" panose="020B0604020202020204" pitchFamily="34" charset="0"/>
                <a:cs typeface="Arial Narrow"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228600" lvl="0" indent="-228600">
              <a:lnSpc>
                <a:spcPct val="100000"/>
              </a:lnSpc>
              <a:spcBef>
                <a:spcPts val="0"/>
              </a:spcBef>
            </a:pPr>
            <a:r>
              <a:rPr lang="en-US" dirty="0"/>
              <a:t>Subhead here</a:t>
            </a:r>
          </a:p>
        </p:txBody>
      </p:sp>
    </p:spTree>
    <p:extLst>
      <p:ext uri="{BB962C8B-B14F-4D97-AF65-F5344CB8AC3E}">
        <p14:creationId xmlns:p14="http://schemas.microsoft.com/office/powerpoint/2010/main" val="198015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no subhead_w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3" name="Content Placeholder 2"/>
          <p:cNvSpPr>
            <a:spLocks noGrp="1"/>
          </p:cNvSpPr>
          <p:nvPr>
            <p:ph idx="1" hasCustomPrompt="1"/>
          </p:nvPr>
        </p:nvSpPr>
        <p:spPr>
          <a:xfrm>
            <a:off x="371565" y="1541417"/>
            <a:ext cx="11460480" cy="4232366"/>
          </a:xfrm>
          <a:prstGeom prst="rect">
            <a:avLst/>
          </a:prstGeom>
        </p:spPr>
        <p:txBody>
          <a:bodyPr lIns="0">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2120240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_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8" name="Content Placeholder 2">
            <a:extLst>
              <a:ext uri="{FF2B5EF4-FFF2-40B4-BE49-F238E27FC236}">
                <a16:creationId xmlns:a16="http://schemas.microsoft.com/office/drawing/2014/main" id="{788DD716-6854-F645-ADB8-7C9A22D48059}"/>
              </a:ext>
            </a:extLst>
          </p:cNvPr>
          <p:cNvSpPr>
            <a:spLocks noGrp="1"/>
          </p:cNvSpPr>
          <p:nvPr>
            <p:ph idx="1" hasCustomPrompt="1"/>
          </p:nvPr>
        </p:nvSpPr>
        <p:spPr>
          <a:xfrm>
            <a:off x="371566" y="1541417"/>
            <a:ext cx="6107612" cy="4232366"/>
          </a:xfrm>
          <a:prstGeom prst="rect">
            <a:avLst/>
          </a:prstGeom>
        </p:spPr>
        <p:txBody>
          <a:bodyPr lIns="0">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79A8410-0AD6-EC46-B47E-6344E6D10D38}"/>
              </a:ext>
            </a:extLst>
          </p:cNvPr>
          <p:cNvSpPr>
            <a:spLocks noGrp="1"/>
          </p:cNvSpPr>
          <p:nvPr>
            <p:ph type="body" sz="quarter" idx="13" hasCustomPrompt="1"/>
          </p:nvPr>
        </p:nvSpPr>
        <p:spPr>
          <a:xfrm>
            <a:off x="372536" y="966974"/>
            <a:ext cx="11459633" cy="365125"/>
          </a:xfrm>
          <a:prstGeom prst="rect">
            <a:avLst/>
          </a:prstGeom>
        </p:spPr>
        <p:txBody>
          <a:bodyPr lIns="0" tIns="0" rIns="0" bIns="0">
            <a:noAutofit/>
          </a:bodyPr>
          <a:lstStyle>
            <a:lvl1pPr marL="0" indent="0">
              <a:buNone/>
              <a:defRPr lang="en-US" sz="2400" smtClean="0">
                <a:solidFill>
                  <a:schemeClr val="accent5"/>
                </a:solidFill>
                <a:latin typeface="Arial Narrow" panose="020B0604020202020204" pitchFamily="34" charset="0"/>
                <a:cs typeface="Arial Narrow"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228600" lvl="0" indent="-228600">
              <a:lnSpc>
                <a:spcPct val="100000"/>
              </a:lnSpc>
              <a:spcBef>
                <a:spcPts val="0"/>
              </a:spcBef>
            </a:pPr>
            <a:r>
              <a:rPr lang="en-US" dirty="0"/>
              <a:t>Subhead here, delete if not needed</a:t>
            </a:r>
          </a:p>
        </p:txBody>
      </p:sp>
      <p:sp>
        <p:nvSpPr>
          <p:cNvPr id="4" name="Picture Placeholder 3">
            <a:extLst>
              <a:ext uri="{FF2B5EF4-FFF2-40B4-BE49-F238E27FC236}">
                <a16:creationId xmlns:a16="http://schemas.microsoft.com/office/drawing/2014/main" id="{197E5B4D-8EA9-F549-9108-6152B9B9932F}"/>
              </a:ext>
            </a:extLst>
          </p:cNvPr>
          <p:cNvSpPr>
            <a:spLocks noGrp="1"/>
          </p:cNvSpPr>
          <p:nvPr>
            <p:ph type="pic" sz="quarter" idx="14" hasCustomPrompt="1"/>
          </p:nvPr>
        </p:nvSpPr>
        <p:spPr>
          <a:xfrm>
            <a:off x="6769463" y="1541417"/>
            <a:ext cx="5062704" cy="4241846"/>
          </a:xfrm>
          <a:prstGeom prst="rect">
            <a:avLst/>
          </a:prstGeom>
          <a:solidFill>
            <a:schemeClr val="accent3">
              <a:lumMod val="20000"/>
              <a:lumOff val="80000"/>
            </a:schemeClr>
          </a:solidFill>
        </p:spPr>
        <p:txBody>
          <a:bodyPr anchor="ctr"/>
          <a:lstStyle>
            <a:lvl1pPr marL="0" indent="0" algn="ctr">
              <a:buNone/>
              <a:defRPr sz="2000"/>
            </a:lvl1pPr>
          </a:lstStyle>
          <a:p>
            <a:r>
              <a:rPr lang="en-US" dirty="0"/>
              <a:t>Insert Photo here</a:t>
            </a:r>
          </a:p>
        </p:txBody>
      </p:sp>
    </p:spTree>
    <p:extLst>
      <p:ext uri="{BB962C8B-B14F-4D97-AF65-F5344CB8AC3E}">
        <p14:creationId xmlns:p14="http://schemas.microsoft.com/office/powerpoint/2010/main" val="4016116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983A8-64D2-AA4E-B1C1-8C41213F66B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2">
            <a:extLst>
              <a:ext uri="{FF2B5EF4-FFF2-40B4-BE49-F238E27FC236}">
                <a16:creationId xmlns:a16="http://schemas.microsoft.com/office/drawing/2014/main" id="{0095ECF5-C775-F044-B296-746D2058463F}"/>
              </a:ext>
            </a:extLst>
          </p:cNvPr>
          <p:cNvSpPr>
            <a:spLocks noGrp="1"/>
          </p:cNvSpPr>
          <p:nvPr>
            <p:ph type="body" sz="quarter" idx="10" hasCustomPrompt="1"/>
          </p:nvPr>
        </p:nvSpPr>
        <p:spPr>
          <a:xfrm>
            <a:off x="615951" y="893626"/>
            <a:ext cx="10072688" cy="2692854"/>
          </a:xfrm>
          <a:prstGeom prst="rect">
            <a:avLst/>
          </a:prstGeom>
          <a:solidFill>
            <a:schemeClr val="accent1">
              <a:lumMod val="75000"/>
              <a:alpha val="50000"/>
            </a:schemeClr>
          </a:solidFill>
        </p:spPr>
        <p:txBody>
          <a:bodyPr vert="horz" lIns="914400" tIns="457200" rIns="914400" bIns="457200" rtlCol="0" anchor="ctr">
            <a:normAutofit/>
          </a:bodyPr>
          <a:lstStyle>
            <a:lvl1pPr marL="0" indent="0" algn="ctr">
              <a:buNone/>
              <a:defRPr lang="en-US" sz="4400" b="1" i="0" dirty="0">
                <a:solidFill>
                  <a:schemeClr val="bg1"/>
                </a:solidFill>
                <a:latin typeface="Arial Narrow" panose="020B0604020202020204" pitchFamily="34" charset="0"/>
                <a:cs typeface="Arial Narrow" panose="020B0604020202020204" pitchFamily="34" charset="0"/>
              </a:defRPr>
            </a:lvl1pPr>
          </a:lstStyle>
          <a:p>
            <a:pPr marL="228600" lvl="0" indent="-228600" algn="ctr"/>
            <a:r>
              <a:rPr lang="en-US" dirty="0"/>
              <a:t>Closing Words Here</a:t>
            </a:r>
          </a:p>
        </p:txBody>
      </p:sp>
      <p:sp>
        <p:nvSpPr>
          <p:cNvPr id="8" name="Text Placeholder 12">
            <a:extLst>
              <a:ext uri="{FF2B5EF4-FFF2-40B4-BE49-F238E27FC236}">
                <a16:creationId xmlns:a16="http://schemas.microsoft.com/office/drawing/2014/main" id="{8420275F-6E81-334A-8FA0-C6E9C95CAB4F}"/>
              </a:ext>
            </a:extLst>
          </p:cNvPr>
          <p:cNvSpPr>
            <a:spLocks noGrp="1"/>
          </p:cNvSpPr>
          <p:nvPr>
            <p:ph type="body" sz="quarter" idx="11" hasCustomPrompt="1"/>
          </p:nvPr>
        </p:nvSpPr>
        <p:spPr>
          <a:xfrm>
            <a:off x="615951" y="3980452"/>
            <a:ext cx="4294716" cy="992142"/>
          </a:xfrm>
          <a:prstGeom prst="rect">
            <a:avLst/>
          </a:prstGeom>
        </p:spPr>
        <p:txBody>
          <a:bodyPr lIns="0" tIns="0" rIns="0" bIns="0">
            <a:noAutofit/>
          </a:bodyPr>
          <a:lstStyle>
            <a:lvl1pPr marL="0" indent="0">
              <a:lnSpc>
                <a:spcPct val="100000"/>
              </a:lnSpc>
              <a:spcBef>
                <a:spcPts val="0"/>
              </a:spcBef>
              <a:buNone/>
              <a:defRPr sz="1600">
                <a:solidFill>
                  <a:schemeClr val="bg1">
                    <a:lumMod val="50000"/>
                  </a:schemeClr>
                </a:solidFill>
              </a:defRPr>
            </a:lvl1pPr>
          </a:lstStyle>
          <a:p>
            <a:pPr lvl="0"/>
            <a:r>
              <a:rPr lang="en-US" dirty="0"/>
              <a:t>Presenter Name and Information</a:t>
            </a:r>
          </a:p>
        </p:txBody>
      </p:sp>
      <p:sp>
        <p:nvSpPr>
          <p:cNvPr id="5" name="Picture Placeholder 4">
            <a:extLst>
              <a:ext uri="{FF2B5EF4-FFF2-40B4-BE49-F238E27FC236}">
                <a16:creationId xmlns:a16="http://schemas.microsoft.com/office/drawing/2014/main" id="{194D7C5E-6594-624B-A168-0FD1EA87E566}"/>
              </a:ext>
            </a:extLst>
          </p:cNvPr>
          <p:cNvSpPr>
            <a:spLocks noGrp="1"/>
          </p:cNvSpPr>
          <p:nvPr>
            <p:ph type="pic" sz="quarter" idx="15" hasCustomPrompt="1"/>
          </p:nvPr>
        </p:nvSpPr>
        <p:spPr>
          <a:xfrm>
            <a:off x="10688639" y="3980452"/>
            <a:ext cx="1381125" cy="1086803"/>
          </a:xfrm>
          <a:solidFill>
            <a:schemeClr val="accent6">
              <a:lumMod val="40000"/>
              <a:lumOff val="6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200" b="0" i="0" u="none" strike="noStrike" smtClean="0">
                <a:effectLst/>
              </a:defRPr>
            </a:lvl1pPr>
          </a:lstStyle>
          <a:p>
            <a:r>
              <a:rPr lang="en-US" dirty="0"/>
              <a:t>PLACEHOLDER</a:t>
            </a:r>
            <a:br>
              <a:rPr lang="en-US" dirty="0"/>
            </a:br>
            <a:r>
              <a:rPr lang="en-US" dirty="0"/>
              <a:t>Presenter logo optional</a:t>
            </a:r>
          </a:p>
        </p:txBody>
      </p:sp>
    </p:spTree>
    <p:extLst>
      <p:ext uri="{BB962C8B-B14F-4D97-AF65-F5344CB8AC3E}">
        <p14:creationId xmlns:p14="http://schemas.microsoft.com/office/powerpoint/2010/main" val="138246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9" name="Text Placeholder 6">
            <a:extLst>
              <a:ext uri="{FF2B5EF4-FFF2-40B4-BE49-F238E27FC236}">
                <a16:creationId xmlns:a16="http://schemas.microsoft.com/office/drawing/2014/main" id="{379A8410-0AD6-EC46-B47E-6344E6D10D38}"/>
              </a:ext>
            </a:extLst>
          </p:cNvPr>
          <p:cNvSpPr>
            <a:spLocks noGrp="1"/>
          </p:cNvSpPr>
          <p:nvPr>
            <p:ph type="body" sz="quarter" idx="13" hasCustomPrompt="1"/>
          </p:nvPr>
        </p:nvSpPr>
        <p:spPr>
          <a:xfrm>
            <a:off x="372536" y="966974"/>
            <a:ext cx="11459633" cy="365125"/>
          </a:xfrm>
          <a:prstGeom prst="rect">
            <a:avLst/>
          </a:prstGeom>
        </p:spPr>
        <p:txBody>
          <a:bodyPr lIns="0" tIns="0" rIns="0" bIns="0">
            <a:noAutofit/>
          </a:bodyPr>
          <a:lstStyle>
            <a:lvl1pPr marL="0" indent="0">
              <a:buNone/>
              <a:defRPr lang="en-US" sz="2400" smtClean="0">
                <a:solidFill>
                  <a:schemeClr val="accent5"/>
                </a:solidFill>
                <a:latin typeface="Arial Narrow" panose="020B0604020202020204" pitchFamily="34" charset="0"/>
                <a:cs typeface="Arial Narrow"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228600" lvl="0" indent="-228600">
              <a:lnSpc>
                <a:spcPct val="100000"/>
              </a:lnSpc>
              <a:spcBef>
                <a:spcPts val="0"/>
              </a:spcBef>
            </a:pPr>
            <a:r>
              <a:rPr lang="en-US" dirty="0"/>
              <a:t>Subhead here, delete if not needed</a:t>
            </a:r>
          </a:p>
        </p:txBody>
      </p:sp>
      <p:sp>
        <p:nvSpPr>
          <p:cNvPr id="4" name="Picture Placeholder 3">
            <a:extLst>
              <a:ext uri="{FF2B5EF4-FFF2-40B4-BE49-F238E27FC236}">
                <a16:creationId xmlns:a16="http://schemas.microsoft.com/office/drawing/2014/main" id="{197E5B4D-8EA9-F549-9108-6152B9B9932F}"/>
              </a:ext>
            </a:extLst>
          </p:cNvPr>
          <p:cNvSpPr>
            <a:spLocks noGrp="1"/>
          </p:cNvSpPr>
          <p:nvPr>
            <p:ph type="pic" sz="quarter" idx="14" hasCustomPrompt="1"/>
          </p:nvPr>
        </p:nvSpPr>
        <p:spPr>
          <a:xfrm>
            <a:off x="6270171" y="1541420"/>
            <a:ext cx="5561876" cy="3823063"/>
          </a:xfrm>
          <a:prstGeom prst="rect">
            <a:avLst/>
          </a:prstGeom>
          <a:solidFill>
            <a:schemeClr val="accent3">
              <a:lumMod val="20000"/>
              <a:lumOff val="80000"/>
            </a:schemeClr>
          </a:solidFill>
        </p:spPr>
        <p:txBody>
          <a:bodyPr anchor="ctr"/>
          <a:lstStyle>
            <a:lvl1pPr marL="0" indent="0" algn="ctr">
              <a:buNone/>
              <a:defRPr sz="2000"/>
            </a:lvl1pPr>
          </a:lstStyle>
          <a:p>
            <a:r>
              <a:rPr lang="en-US" dirty="0"/>
              <a:t>Insert Photo here</a:t>
            </a:r>
          </a:p>
        </p:txBody>
      </p:sp>
      <p:sp>
        <p:nvSpPr>
          <p:cNvPr id="7" name="Picture Placeholder 3">
            <a:extLst>
              <a:ext uri="{FF2B5EF4-FFF2-40B4-BE49-F238E27FC236}">
                <a16:creationId xmlns:a16="http://schemas.microsoft.com/office/drawing/2014/main" id="{DAB8759D-30E1-704B-9C6F-AD2237661357}"/>
              </a:ext>
            </a:extLst>
          </p:cNvPr>
          <p:cNvSpPr>
            <a:spLocks noGrp="1"/>
          </p:cNvSpPr>
          <p:nvPr>
            <p:ph type="pic" sz="quarter" idx="15" hasCustomPrompt="1"/>
          </p:nvPr>
        </p:nvSpPr>
        <p:spPr>
          <a:xfrm>
            <a:off x="371567" y="1541420"/>
            <a:ext cx="5561876" cy="3823063"/>
          </a:xfrm>
          <a:prstGeom prst="rect">
            <a:avLst/>
          </a:prstGeom>
          <a:solidFill>
            <a:schemeClr val="accent3">
              <a:lumMod val="20000"/>
              <a:lumOff val="80000"/>
            </a:schemeClr>
          </a:solidFill>
        </p:spPr>
        <p:txBody>
          <a:bodyPr anchor="ctr"/>
          <a:lstStyle>
            <a:lvl1pPr marL="0" indent="0" algn="ctr">
              <a:buNone/>
              <a:defRPr sz="2000"/>
            </a:lvl1pPr>
          </a:lstStyle>
          <a:p>
            <a:r>
              <a:rPr lang="en-US" dirty="0"/>
              <a:t>Insert Photo here</a:t>
            </a:r>
          </a:p>
        </p:txBody>
      </p:sp>
    </p:spTree>
    <p:extLst>
      <p:ext uri="{BB962C8B-B14F-4D97-AF65-F5344CB8AC3E}">
        <p14:creationId xmlns:p14="http://schemas.microsoft.com/office/powerpoint/2010/main" val="3204766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88845" y="6356354"/>
            <a:ext cx="2743200" cy="365125"/>
          </a:xfrm>
        </p:spPr>
        <p:txBody>
          <a:bodyPr/>
          <a:lstStyle>
            <a:lvl1pPr>
              <a:defRPr>
                <a:solidFill>
                  <a:schemeClr val="accent5"/>
                </a:solidFill>
              </a:defRPr>
            </a:lvl1pPr>
          </a:lstStyle>
          <a:p>
            <a:fld id="{0A99B236-50BF-47B1-97C6-F765FFFF6A62}" type="slidenum">
              <a:rPr lang="en-US" smtClean="0"/>
              <a:pPr/>
              <a:t>‹#›</a:t>
            </a:fld>
            <a:endParaRPr lang="en-US" dirty="0"/>
          </a:p>
        </p:txBody>
      </p:sp>
      <p:sp>
        <p:nvSpPr>
          <p:cNvPr id="8" name="Title 1">
            <a:extLst>
              <a:ext uri="{FF2B5EF4-FFF2-40B4-BE49-F238E27FC236}">
                <a16:creationId xmlns:a16="http://schemas.microsoft.com/office/drawing/2014/main" id="{13B67AA9-F16E-D046-8D9F-AE083E814E2B}"/>
              </a:ext>
            </a:extLst>
          </p:cNvPr>
          <p:cNvSpPr>
            <a:spLocks noGrp="1"/>
          </p:cNvSpPr>
          <p:nvPr>
            <p:ph type="title" hasCustomPrompt="1"/>
          </p:nvPr>
        </p:nvSpPr>
        <p:spPr>
          <a:xfrm>
            <a:off x="371565" y="365127"/>
            <a:ext cx="11460480" cy="575400"/>
          </a:xfrm>
          <a:prstGeom prst="rect">
            <a:avLst/>
          </a:prstGeom>
        </p:spPr>
        <p:txBody>
          <a:bodyPr vert="horz" lIns="0" tIns="0" rIns="0" bIns="0" rtlCol="0" anchor="b">
            <a:noAutofit/>
          </a:bodyPr>
          <a:lstStyle>
            <a:lvl1pPr>
              <a:defRPr lang="en-US" sz="3200" b="1" dirty="0">
                <a:solidFill>
                  <a:schemeClr val="accent1"/>
                </a:solidFill>
                <a:latin typeface="Arial Narrow" panose="020B0604020202020204" pitchFamily="34" charset="0"/>
                <a:cs typeface="Arial Narrow" panose="020B0604020202020204" pitchFamily="34" charset="0"/>
              </a:defRPr>
            </a:lvl1pPr>
          </a:lstStyle>
          <a:p>
            <a:pPr lvl="0"/>
            <a:r>
              <a:rPr lang="en-US" dirty="0"/>
              <a:t>Title of slide here</a:t>
            </a:r>
          </a:p>
        </p:txBody>
      </p:sp>
    </p:spTree>
    <p:extLst>
      <p:ext uri="{BB962C8B-B14F-4D97-AF65-F5344CB8AC3E}">
        <p14:creationId xmlns:p14="http://schemas.microsoft.com/office/powerpoint/2010/main" val="23039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42179904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6514185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46353637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a:t>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15960606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a:t>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50802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87127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31422550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14942442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D917FEDE-5E9C-7C4F-92AB-F016E3C2160A}"/>
              </a:ext>
            </a:extLst>
          </p:cNvPr>
          <p:cNvPicPr>
            <a:picLocks noChangeAspect="1"/>
          </p:cNvPicPr>
          <p:nvPr userDrawn="1"/>
        </p:nvPicPr>
        <p:blipFill>
          <a:blip r:embed="rId20">
            <a:extLst>
              <a:ext uri="{28A0092B-C50C-407E-A947-70E740481C1C}">
                <a14:useLocalDpi xmlns:a14="http://schemas.microsoft.com/office/drawing/2010/main"/>
              </a:ext>
            </a:extLst>
          </a:blip>
          <a:srcRect/>
          <a:stretch/>
        </p:blipFill>
        <p:spPr>
          <a:xfrm>
            <a:off x="0" y="0"/>
            <a:ext cx="12192000" cy="6864625"/>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9B236-50BF-47B1-97C6-F765FFFF6A62}" type="slidenum">
              <a:rPr lang="en-US" smtClean="0"/>
              <a:pPr/>
              <a:t>‹#›</a:t>
            </a:fld>
            <a:endParaRPr lang="en-US" dirty="0"/>
          </a:p>
        </p:txBody>
      </p:sp>
    </p:spTree>
    <p:extLst>
      <p:ext uri="{BB962C8B-B14F-4D97-AF65-F5344CB8AC3E}">
        <p14:creationId xmlns:p14="http://schemas.microsoft.com/office/powerpoint/2010/main" val="2684002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700" r:id="rId16"/>
    <p:sldLayoutId id="2147483676"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cleancities.energy.gov/technical-assistance/idlebox/"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fueleconomy.gov/" TargetMode="External"/><Relationship Id="rId4" Type="http://schemas.openxmlformats.org/officeDocument/2006/relationships/hyperlink" Target="https://afdc.energy.gov/conserve/idle_reduction_light.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FFF5C06-6AF1-834B-AEF1-256F28A36394}"/>
              </a:ext>
            </a:extLst>
          </p:cNvPr>
          <p:cNvSpPr>
            <a:spLocks noGrp="1"/>
          </p:cNvSpPr>
          <p:nvPr>
            <p:ph type="ctrTitle"/>
          </p:nvPr>
        </p:nvSpPr>
        <p:spPr/>
        <p:txBody>
          <a:bodyPr/>
          <a:lstStyle/>
          <a:p>
            <a:pPr>
              <a:spcBef>
                <a:spcPts val="0"/>
              </a:spcBef>
            </a:pPr>
            <a:br>
              <a:rPr lang="en-US" sz="2400" b="0" dirty="0">
                <a:solidFill>
                  <a:srgbClr val="087595"/>
                </a:solidFill>
                <a:latin typeface="Arial" panose="020B0604020202020204" pitchFamily="34" charset="0"/>
                <a:ea typeface="+mn-ea"/>
                <a:cs typeface="Arial" panose="020B0604020202020204" pitchFamily="34" charset="0"/>
              </a:rPr>
            </a:br>
            <a:r>
              <a:rPr lang="en-US" dirty="0">
                <a:solidFill>
                  <a:srgbClr val="376391"/>
                </a:solidFill>
              </a:rPr>
              <a:t>One Easy Habit to Help You Go Green: Reducing Personal-Vehicle Idling</a:t>
            </a:r>
            <a:endParaRPr lang="en-US" dirty="0"/>
          </a:p>
        </p:txBody>
      </p:sp>
      <p:sp>
        <p:nvSpPr>
          <p:cNvPr id="20" name="Text Placeholder 19">
            <a:extLst>
              <a:ext uri="{FF2B5EF4-FFF2-40B4-BE49-F238E27FC236}">
                <a16:creationId xmlns:a16="http://schemas.microsoft.com/office/drawing/2014/main" id="{F581CDB2-1EB3-0C45-90A5-AC845DAFC742}"/>
              </a:ext>
            </a:extLst>
          </p:cNvPr>
          <p:cNvSpPr>
            <a:spLocks noGrp="1"/>
          </p:cNvSpPr>
          <p:nvPr>
            <p:ph type="body" sz="quarter" idx="12"/>
          </p:nvPr>
        </p:nvSpPr>
        <p:spPr/>
        <p:txBody>
          <a:bodyPr/>
          <a:lstStyle/>
          <a:p>
            <a:endParaRPr lang="en-US" dirty="0"/>
          </a:p>
        </p:txBody>
      </p:sp>
      <p:sp>
        <p:nvSpPr>
          <p:cNvPr id="21" name="Text Placeholder 20">
            <a:extLst>
              <a:ext uri="{FF2B5EF4-FFF2-40B4-BE49-F238E27FC236}">
                <a16:creationId xmlns:a16="http://schemas.microsoft.com/office/drawing/2014/main" id="{0BD7C970-16AD-9945-BFA1-8DB0C0478D66}"/>
              </a:ext>
            </a:extLst>
          </p:cNvPr>
          <p:cNvSpPr>
            <a:spLocks noGrp="1"/>
          </p:cNvSpPr>
          <p:nvPr>
            <p:ph type="body" sz="quarter" idx="13"/>
          </p:nvPr>
        </p:nvSpPr>
        <p:spPr/>
        <p:txBody>
          <a:bodyPr/>
          <a:lstStyle/>
          <a:p>
            <a:endParaRPr lang="en-US" dirty="0"/>
          </a:p>
        </p:txBody>
      </p:sp>
      <p:sp>
        <p:nvSpPr>
          <p:cNvPr id="22" name="Text Placeholder 21">
            <a:extLst>
              <a:ext uri="{FF2B5EF4-FFF2-40B4-BE49-F238E27FC236}">
                <a16:creationId xmlns:a16="http://schemas.microsoft.com/office/drawing/2014/main" id="{D6F267AE-FAD1-D74F-87C1-3B922BE08DD9}"/>
              </a:ext>
            </a:extLst>
          </p:cNvPr>
          <p:cNvSpPr>
            <a:spLocks noGrp="1"/>
          </p:cNvSpPr>
          <p:nvPr>
            <p:ph type="body" sz="quarter" idx="14"/>
          </p:nvPr>
        </p:nvSpPr>
        <p:spPr/>
        <p:txBody>
          <a:bodyPr/>
          <a:lstStyle/>
          <a:p>
            <a:endParaRPr lang="en-US" dirty="0"/>
          </a:p>
        </p:txBody>
      </p:sp>
      <p:sp>
        <p:nvSpPr>
          <p:cNvPr id="23" name="Picture Placeholder 22">
            <a:extLst>
              <a:ext uri="{FF2B5EF4-FFF2-40B4-BE49-F238E27FC236}">
                <a16:creationId xmlns:a16="http://schemas.microsoft.com/office/drawing/2014/main" id="{95C75C94-0EA2-A149-B71D-32BA9602B0DA}"/>
              </a:ext>
            </a:extLst>
          </p:cNvPr>
          <p:cNvSpPr>
            <a:spLocks noGrp="1"/>
          </p:cNvSpPr>
          <p:nvPr>
            <p:ph type="pic" sz="quarter" idx="15"/>
          </p:nvPr>
        </p:nvSpPr>
        <p:spPr/>
      </p:sp>
    </p:spTree>
    <p:extLst>
      <p:ext uri="{BB962C8B-B14F-4D97-AF65-F5344CB8AC3E}">
        <p14:creationId xmlns:p14="http://schemas.microsoft.com/office/powerpoint/2010/main" val="33833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1. Emissions Impacts, cont.</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10</a:t>
            </a:fld>
            <a:endParaRPr lang="en-US" dirty="0"/>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732367" y="1199059"/>
            <a:ext cx="10191447" cy="575400"/>
          </a:xfrm>
        </p:spPr>
        <p:txBody>
          <a:bodyPr/>
          <a:lstStyle/>
          <a:p>
            <a:r>
              <a:rPr lang="en-US" sz="2800" b="1" dirty="0">
                <a:solidFill>
                  <a:srgbClr val="00A14A"/>
                </a:solidFill>
              </a:rPr>
              <a:t>Emissions impacts can be economic for regions that fail to comply with federal air quality standards</a:t>
            </a:r>
          </a:p>
        </p:txBody>
      </p:sp>
      <p:pic>
        <p:nvPicPr>
          <p:cNvPr id="6" name="Content Placeholder 5">
            <a:extLst>
              <a:ext uri="{FF2B5EF4-FFF2-40B4-BE49-F238E27FC236}">
                <a16:creationId xmlns:a16="http://schemas.microsoft.com/office/drawing/2014/main" id="{13E2B009-1837-4FEC-A8AD-E5300A711CBB}"/>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698671" y="2137564"/>
            <a:ext cx="5664284" cy="382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2. Waste of Non-Renewable Oil</a:t>
            </a: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11</a:t>
            </a:fld>
            <a:endParaRPr lang="en-US" dirty="0"/>
          </a:p>
        </p:txBody>
      </p:sp>
      <p:pic>
        <p:nvPicPr>
          <p:cNvPr id="6" name="Picture 6">
            <a:extLst>
              <a:ext uri="{FF2B5EF4-FFF2-40B4-BE49-F238E27FC236}">
                <a16:creationId xmlns:a16="http://schemas.microsoft.com/office/drawing/2014/main" id="{D0D3DD90-BB0B-47DB-A9EF-5B8EA68BBE0B}"/>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185160" y="1743456"/>
            <a:ext cx="5821680" cy="3371088"/>
          </a:xfrm>
          <a:prstGeom prst="rect">
            <a:avLst/>
          </a:prstGeom>
          <a:noFill/>
          <a:ln w="9525">
            <a:solidFill>
              <a:schemeClr val="tx1"/>
            </a:solidFill>
            <a:miter lim="800000"/>
            <a:headEnd/>
            <a:tailEnd/>
          </a:ln>
          <a:effectLst>
            <a:outerShdw dist="17961" dir="2700000" algn="ctr" rotWithShape="0">
              <a:srgbClr val="370217"/>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1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3. Cost: Who Wants to Buy 0-mpg Fuel?</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865415" y="1502229"/>
            <a:ext cx="5230586" cy="4271554"/>
          </a:xfrm>
        </p:spPr>
        <p:txBody>
          <a:bodyPr>
            <a:normAutofit/>
          </a:bodyPr>
          <a:lstStyle/>
          <a:p>
            <a:pPr marL="0" indent="0">
              <a:buNone/>
            </a:pPr>
            <a:r>
              <a:rPr lang="en-US" sz="2400" b="1" dirty="0">
                <a:latin typeface="Arial" panose="020B0604020202020204" pitchFamily="34" charset="0"/>
                <a:cs typeface="Arial" panose="020B0604020202020204" pitchFamily="34" charset="0"/>
              </a:rPr>
              <a:t>If each car in the United States idles just 6 minutes per day, nearly 3 billion gallons of fuel are wasted annually, costing drivers more than $7 billion (when fuel is $2.50/gal).</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12</a:t>
            </a:fld>
            <a:endParaRPr lang="en-US" dirty="0"/>
          </a:p>
        </p:txBody>
      </p:sp>
      <p:pic>
        <p:nvPicPr>
          <p:cNvPr id="6" name="Picture 2">
            <a:extLst>
              <a:ext uri="{FF2B5EF4-FFF2-40B4-BE49-F238E27FC236}">
                <a16:creationId xmlns:a16="http://schemas.microsoft.com/office/drawing/2014/main" id="{E126D459-6EDA-4BC5-B63A-B09704D691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6742" y="2389790"/>
            <a:ext cx="4511990" cy="33839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49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What Can I Do?</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13</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1159327" y="1779096"/>
            <a:ext cx="8735787" cy="3667397"/>
          </a:xfrm>
        </p:spPr>
        <p:txBody>
          <a:bodyPr>
            <a:noAutofit/>
          </a:bodyPr>
          <a:lstStyle/>
          <a:p>
            <a:r>
              <a:rPr lang="en-US" sz="2000" b="1" dirty="0">
                <a:latin typeface="Arial" panose="020B0604020202020204" pitchFamily="34" charset="0"/>
                <a:cs typeface="Arial" panose="020B0604020202020204" pitchFamily="34" charset="0"/>
              </a:rPr>
              <a:t>If you’re likely to be stopped for more than 10 seconds—and you aren’t in traffic—consider stopping and restarting. Opportunities include:</a:t>
            </a:r>
          </a:p>
          <a:p>
            <a:pPr lvl="1"/>
            <a:r>
              <a:rPr lang="en-US" sz="1800" b="1" dirty="0">
                <a:latin typeface="Arial" panose="020B0604020202020204" pitchFamily="34" charset="0"/>
                <a:cs typeface="Arial" panose="020B0604020202020204" pitchFamily="34" charset="0"/>
              </a:rPr>
              <a:t>Waiting to pick someone up (e.g., school or work) </a:t>
            </a:r>
          </a:p>
          <a:p>
            <a:pPr lvl="1"/>
            <a:r>
              <a:rPr lang="en-US" sz="1800" b="1" dirty="0">
                <a:latin typeface="Arial" panose="020B0604020202020204" pitchFamily="34" charset="0"/>
                <a:cs typeface="Arial" panose="020B0604020202020204" pitchFamily="34" charset="0"/>
              </a:rPr>
              <a:t>Drive-through transactions (e.g., pharmacies, banks, fast food, dry cleaners, Las Vegas weddings)</a:t>
            </a:r>
          </a:p>
          <a:p>
            <a:pPr lvl="1"/>
            <a:r>
              <a:rPr lang="en-US" sz="1800" b="1" dirty="0">
                <a:latin typeface="Arial" panose="020B0604020202020204" pitchFamily="34" charset="0"/>
                <a:cs typeface="Arial" panose="020B0604020202020204" pitchFamily="34" charset="0"/>
              </a:rPr>
              <a:t>Railroad crossings and bridge lifts</a:t>
            </a:r>
          </a:p>
          <a:p>
            <a:r>
              <a:rPr lang="en-US" sz="2000" b="1" dirty="0">
                <a:latin typeface="Arial" panose="020B0604020202020204" pitchFamily="34" charset="0"/>
                <a:cs typeface="Arial" panose="020B0604020202020204" pitchFamily="34" charset="0"/>
              </a:rPr>
              <a:t>Warm up your vehicle not by idling, but by driving with gentle acceleration.</a:t>
            </a:r>
          </a:p>
          <a:p>
            <a:pPr lvl="1"/>
            <a:r>
              <a:rPr lang="en-US" sz="1800" b="1" dirty="0">
                <a:latin typeface="Arial" panose="020B0604020202020204" pitchFamily="34" charset="0"/>
                <a:cs typeface="Arial" panose="020B0604020202020204" pitchFamily="34" charset="0"/>
              </a:rPr>
              <a:t>Also: Limit the use of remote starters.</a:t>
            </a:r>
          </a:p>
          <a:p>
            <a:r>
              <a:rPr lang="en-US" sz="2000" b="1" dirty="0">
                <a:latin typeface="Arial" panose="020B0604020202020204" pitchFamily="34" charset="0"/>
                <a:cs typeface="Arial" panose="020B0604020202020204" pitchFamily="34" charset="0"/>
              </a:rPr>
              <a:t>For your next vehicle, consider a vehicle equipped with stop-start technology or even an electric vehicle </a:t>
            </a:r>
          </a:p>
          <a:p>
            <a:endParaRPr lang="en-US" sz="2000" b="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617464" y="1177249"/>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Commit to reducing idling</a:t>
            </a:r>
          </a:p>
        </p:txBody>
      </p:sp>
    </p:spTree>
    <p:extLst>
      <p:ext uri="{BB962C8B-B14F-4D97-AF65-F5344CB8AC3E}">
        <p14:creationId xmlns:p14="http://schemas.microsoft.com/office/powerpoint/2010/main" val="200436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Other Resources</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726147" y="1242962"/>
            <a:ext cx="6729730" cy="4232366"/>
          </a:xfrm>
        </p:spPr>
        <p:txBody>
          <a:bodyPr/>
          <a:lstStyle/>
          <a:p>
            <a:pPr marL="0" indent="0">
              <a:buNone/>
            </a:pPr>
            <a:r>
              <a:rPr lang="en-US" sz="2400" b="1" dirty="0">
                <a:solidFill>
                  <a:srgbClr val="00A14A"/>
                </a:solidFill>
                <a:latin typeface="Arial" panose="020B0604020202020204" pitchFamily="34" charset="0"/>
                <a:cs typeface="Arial" panose="020B0604020202020204" pitchFamily="34" charset="0"/>
              </a:rPr>
              <a:t>IdleBox </a:t>
            </a:r>
          </a:p>
          <a:p>
            <a:pPr marL="0" indent="0">
              <a:buNone/>
            </a:pPr>
            <a:r>
              <a:rPr lang="en-US" dirty="0">
                <a:latin typeface="Arial" panose="020B0604020202020204" pitchFamily="34" charset="0"/>
                <a:cs typeface="Arial" panose="020B0604020202020204" pitchFamily="34" charset="0"/>
                <a:hlinkClick r:id="rId3"/>
              </a:rPr>
              <a:t>https://cleancities.energy.gov/technical-assistance/idlebox/</a:t>
            </a:r>
            <a:r>
              <a:rPr lang="en-US"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pPr marL="0" indent="0">
              <a:buNone/>
            </a:pPr>
            <a:r>
              <a:rPr lang="en-US" sz="2400" b="1" dirty="0">
                <a:solidFill>
                  <a:srgbClr val="00A14A"/>
                </a:solidFill>
                <a:latin typeface="Arial" panose="020B0604020202020204" pitchFamily="34" charset="0"/>
                <a:cs typeface="Arial" panose="020B0604020202020204" pitchFamily="34" charset="0"/>
              </a:rPr>
              <a:t>Alternative Fuels Data Center: Light-Duty Vehicle Idle Reduction Strategies </a:t>
            </a:r>
          </a:p>
          <a:p>
            <a:pPr marL="0" indent="0">
              <a:buNone/>
            </a:pPr>
            <a:r>
              <a:rPr lang="en-US" dirty="0">
                <a:latin typeface="Arial" panose="020B0604020202020204" pitchFamily="34" charset="0"/>
                <a:cs typeface="Arial" panose="020B0604020202020204" pitchFamily="34" charset="0"/>
                <a:hlinkClick r:id="rId4"/>
              </a:rPr>
              <a:t>https://afdc.energy.gov/conserve/idle_reduction_light.html</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0" indent="0">
              <a:buNone/>
            </a:pPr>
            <a:r>
              <a:rPr lang="en-US" sz="2400" b="1" dirty="0">
                <a:solidFill>
                  <a:srgbClr val="00A14A"/>
                </a:solidFill>
                <a:latin typeface="Arial" panose="020B0604020202020204" pitchFamily="34" charset="0"/>
                <a:cs typeface="Arial" panose="020B0604020202020204" pitchFamily="34" charset="0"/>
              </a:rPr>
              <a:t>fueleconomy.gov </a:t>
            </a:r>
          </a:p>
          <a:p>
            <a:pPr marL="0" indent="0">
              <a:buNone/>
            </a:pPr>
            <a:r>
              <a:rPr lang="en-US" dirty="0">
                <a:latin typeface="Arial" panose="020B0604020202020204" pitchFamily="34" charset="0"/>
                <a:cs typeface="Arial" panose="020B0604020202020204" pitchFamily="34" charset="0"/>
                <a:hlinkClick r:id="rId5"/>
              </a:rPr>
              <a:t>https://fueleconomy.gov</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14</a:t>
            </a:fld>
            <a:endParaRPr lang="en-US" dirty="0"/>
          </a:p>
        </p:txBody>
      </p:sp>
      <p:pic>
        <p:nvPicPr>
          <p:cNvPr id="6" name="Picture 2">
            <a:extLst>
              <a:ext uri="{FF2B5EF4-FFF2-40B4-BE49-F238E27FC236}">
                <a16:creationId xmlns:a16="http://schemas.microsoft.com/office/drawing/2014/main" id="{E1A32CDF-8F0C-43FB-99FC-BD4B94139A1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33568" y="944507"/>
            <a:ext cx="3732285" cy="48292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60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741A6A-647D-8843-A333-080406A8A60F}"/>
              </a:ext>
            </a:extLst>
          </p:cNvPr>
          <p:cNvSpPr>
            <a:spLocks noGrp="1"/>
          </p:cNvSpPr>
          <p:nvPr>
            <p:ph type="body" sz="quarter" idx="10"/>
          </p:nvPr>
        </p:nvSpPr>
        <p:spPr/>
        <p:txBody>
          <a:bodyPr>
            <a:normAutofit fontScale="92500"/>
          </a:bodyPr>
          <a:lstStyle/>
          <a:p>
            <a:r>
              <a:rPr lang="en-US" dirty="0"/>
              <a:t>One Easy Habit to Help You Go Green: Reducing Personal-Vehicle Idling</a:t>
            </a:r>
          </a:p>
          <a:p>
            <a:r>
              <a:rPr lang="en-US" sz="1900" dirty="0"/>
              <a:t>Thank You</a:t>
            </a:r>
          </a:p>
        </p:txBody>
      </p:sp>
      <p:sp>
        <p:nvSpPr>
          <p:cNvPr id="8" name="Text Placeholder 7">
            <a:extLst>
              <a:ext uri="{FF2B5EF4-FFF2-40B4-BE49-F238E27FC236}">
                <a16:creationId xmlns:a16="http://schemas.microsoft.com/office/drawing/2014/main" id="{EF6076AE-7221-AC46-B706-465FD45E4002}"/>
              </a:ext>
            </a:extLst>
          </p:cNvPr>
          <p:cNvSpPr>
            <a:spLocks noGrp="1"/>
          </p:cNvSpPr>
          <p:nvPr>
            <p:ph type="body" sz="quarter" idx="11"/>
          </p:nvPr>
        </p:nvSpPr>
        <p:spPr/>
        <p:txBody>
          <a:bodyPr/>
          <a:lstStyle/>
          <a:p>
            <a:endParaRPr lang="en-US" dirty="0"/>
          </a:p>
        </p:txBody>
      </p:sp>
      <p:sp>
        <p:nvSpPr>
          <p:cNvPr id="9" name="Picture Placeholder 8">
            <a:extLst>
              <a:ext uri="{FF2B5EF4-FFF2-40B4-BE49-F238E27FC236}">
                <a16:creationId xmlns:a16="http://schemas.microsoft.com/office/drawing/2014/main" id="{28A0D91D-3A03-6446-8D51-2788FAE9F5B0}"/>
              </a:ext>
            </a:extLst>
          </p:cNvPr>
          <p:cNvSpPr>
            <a:spLocks noGrp="1"/>
          </p:cNvSpPr>
          <p:nvPr>
            <p:ph type="pic" sz="quarter" idx="15"/>
          </p:nvPr>
        </p:nvSpPr>
        <p:spPr/>
      </p:sp>
    </p:spTree>
    <p:extLst>
      <p:ext uri="{BB962C8B-B14F-4D97-AF65-F5344CB8AC3E}">
        <p14:creationId xmlns:p14="http://schemas.microsoft.com/office/powerpoint/2010/main" val="50923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[Add a slide about your coalition/organization as appropriate]</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p:txBody>
          <a:bodyPr>
            <a:normAutofit/>
          </a:bodyPr>
          <a:lstStyle/>
          <a:p>
            <a:endParaRPr lang="en-US"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2</a:t>
            </a:fld>
            <a:endParaRPr lang="en-US" dirty="0"/>
          </a:p>
        </p:txBody>
      </p:sp>
    </p:spTree>
    <p:extLst>
      <p:ext uri="{BB962C8B-B14F-4D97-AF65-F5344CB8AC3E}">
        <p14:creationId xmlns:p14="http://schemas.microsoft.com/office/powerpoint/2010/main" val="130987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The Problem</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665481" y="1312817"/>
            <a:ext cx="5245464" cy="4232366"/>
          </a:xfrm>
        </p:spPr>
        <p:txBody>
          <a:bodyPr/>
          <a:lstStyle/>
          <a:p>
            <a:pPr marL="0" indent="0">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Personal-vehicle idling generates about half of all idling emissions. </a:t>
            </a:r>
          </a:p>
          <a:p>
            <a:r>
              <a:rPr lang="en-US"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30 million tons of CO</a:t>
            </a:r>
            <a:r>
              <a:rPr lang="en-US" altLang="en-US" sz="2000"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annually. </a:t>
            </a:r>
          </a:p>
          <a:p>
            <a:r>
              <a:rPr lang="en-US" altLang="en-US" sz="2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More than 3 billion gallons of fuel at a cost of more than $10 billion each year.</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3</a:t>
            </a:fld>
            <a:endParaRPr lang="en-US" dirty="0"/>
          </a:p>
        </p:txBody>
      </p:sp>
      <p:pic>
        <p:nvPicPr>
          <p:cNvPr id="6" name="Content Placeholder 4" descr="C:\Users\pweikersheimer\Desktop\IMAGE and SIGN library\shutterstock_4442143 LD idling.jpg">
            <a:extLst>
              <a:ext uri="{FF2B5EF4-FFF2-40B4-BE49-F238E27FC236}">
                <a16:creationId xmlns:a16="http://schemas.microsoft.com/office/drawing/2014/main" id="{88F338F0-6292-44DA-B637-E307659A4D0F}"/>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7119257" y="1312817"/>
            <a:ext cx="3461658" cy="446096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6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Idling Reduction is the Low-Hanging Fruit of Fuel Economy</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4</a:t>
            </a:fld>
            <a:endParaRPr lang="en-US" dirty="0"/>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661165" y="1149536"/>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One Easy Habit to Help You “Go Green”</a:t>
            </a:r>
          </a:p>
        </p:txBody>
      </p:sp>
      <p:pic>
        <p:nvPicPr>
          <p:cNvPr id="6" name="Picture 2">
            <a:extLst>
              <a:ext uri="{FF2B5EF4-FFF2-40B4-BE49-F238E27FC236}">
                <a16:creationId xmlns:a16="http://schemas.microsoft.com/office/drawing/2014/main" id="{153C3652-8FEE-417D-90D1-A7B08E626398}"/>
              </a:ext>
            </a:extLst>
          </p:cNvPr>
          <p:cNvPicPr>
            <a:picLocks noGrp="1" noChangeAspect="1" noChangeArrowheads="1"/>
          </p:cNvPicPr>
          <p:nvPr>
            <p:ph idx="1"/>
          </p:nvPr>
        </p:nvPicPr>
        <p:blipFill>
          <a:blip r:embed="rId3"/>
          <a:srcRect/>
          <a:stretch>
            <a:fillRect/>
          </a:stretch>
        </p:blipFill>
        <p:spPr bwMode="auto">
          <a:xfrm>
            <a:off x="3375406" y="2063821"/>
            <a:ext cx="5441187" cy="374337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5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0D3068-3FCD-6A4F-9207-BE07CDAE3113}"/>
              </a:ext>
            </a:extLst>
          </p:cNvPr>
          <p:cNvSpPr>
            <a:spLocks noGrp="1"/>
          </p:cNvSpPr>
          <p:nvPr>
            <p:ph type="title"/>
          </p:nvPr>
        </p:nvSpPr>
        <p:spPr/>
        <p:txBody>
          <a:bodyPr/>
          <a:lstStyle/>
          <a:p>
            <a:r>
              <a:rPr lang="en-US" dirty="0"/>
              <a:t>Why Do Drivers Idle? Habits and Myths</a:t>
            </a:r>
          </a:p>
        </p:txBody>
      </p:sp>
      <p:sp>
        <p:nvSpPr>
          <p:cNvPr id="3" name="Slide Number Placeholder 2">
            <a:extLst>
              <a:ext uri="{FF2B5EF4-FFF2-40B4-BE49-F238E27FC236}">
                <a16:creationId xmlns:a16="http://schemas.microsoft.com/office/drawing/2014/main" id="{8DA2A0CB-05C3-9745-98FB-626208A3C28E}"/>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5</a:t>
            </a:fld>
            <a:endParaRPr lang="en-US" dirty="0"/>
          </a:p>
        </p:txBody>
      </p:sp>
      <p:sp>
        <p:nvSpPr>
          <p:cNvPr id="9" name="Content Placeholder 8">
            <a:extLst>
              <a:ext uri="{FF2B5EF4-FFF2-40B4-BE49-F238E27FC236}">
                <a16:creationId xmlns:a16="http://schemas.microsoft.com/office/drawing/2014/main" id="{F897368A-7D55-C147-990D-A28A7100D8A0}"/>
              </a:ext>
            </a:extLst>
          </p:cNvPr>
          <p:cNvSpPr>
            <a:spLocks noGrp="1"/>
          </p:cNvSpPr>
          <p:nvPr>
            <p:ph idx="1"/>
          </p:nvPr>
        </p:nvSpPr>
        <p:spPr>
          <a:xfrm>
            <a:off x="816428" y="1541417"/>
            <a:ext cx="4882243" cy="4232366"/>
          </a:xfrm>
        </p:spPr>
        <p:txBody>
          <a:bodyPr>
            <a:normAutofit/>
          </a:bodyPr>
          <a:lstStyle/>
          <a:p>
            <a:pPr marL="0">
              <a:spcBef>
                <a:spcPct val="0"/>
              </a:spcBef>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“Doesn’t restarting my engine use more gas than idling?”</a:t>
            </a:r>
          </a:p>
          <a:p>
            <a:pPr marL="0">
              <a:spcBef>
                <a:spcPct val="0"/>
              </a:spcBef>
              <a:buNone/>
            </a:pP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a:p>
            <a:pPr marL="0">
              <a:spcBef>
                <a:spcPct val="0"/>
              </a:spcBef>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“Won’t I wear out my starter?”</a:t>
            </a:r>
          </a:p>
          <a:p>
            <a:pPr marL="0">
              <a:spcBef>
                <a:spcPct val="0"/>
              </a:spcBef>
              <a:buNone/>
            </a:pPr>
            <a:endParaRPr lang="en-US" altLang="en-US" sz="2400" b="1" dirty="0">
              <a:latin typeface="Arial" panose="020B0604020202020204" pitchFamily="34" charset="0"/>
              <a:ea typeface="ＭＳ Ｐゴシック" panose="020B0600070205080204" pitchFamily="34" charset="-128"/>
              <a:cs typeface="Arial" panose="020B0604020202020204" pitchFamily="34" charset="0"/>
            </a:endParaRPr>
          </a:p>
          <a:p>
            <a:pPr marL="0">
              <a:spcBef>
                <a:spcPct val="0"/>
              </a:spcBef>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“Isn’t idling good for your engine?”</a:t>
            </a:r>
          </a:p>
        </p:txBody>
      </p:sp>
      <p:pic>
        <p:nvPicPr>
          <p:cNvPr id="7" name="Picture 2">
            <a:extLst>
              <a:ext uri="{FF2B5EF4-FFF2-40B4-BE49-F238E27FC236}">
                <a16:creationId xmlns:a16="http://schemas.microsoft.com/office/drawing/2014/main" id="{5F203343-6682-41D3-89DA-8CD08900BD00}"/>
              </a:ext>
            </a:extLst>
          </p:cNvPr>
          <p:cNvPicPr>
            <a:picLocks noGrp="1" noChangeAspect="1" noChangeArrowheads="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xfrm>
            <a:off x="6313034" y="1704703"/>
            <a:ext cx="5062538" cy="424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Crossover Time: 10 Seconds</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730617" y="1541417"/>
            <a:ext cx="6525968" cy="2132512"/>
          </a:xfrm>
        </p:spPr>
        <p:txBody>
          <a:bodyPr>
            <a:normAutofit/>
          </a:bodyPr>
          <a:lstStyle/>
          <a:p>
            <a:pPr marL="0" indent="0">
              <a:buNone/>
            </a:pPr>
            <a:r>
              <a:rPr lang="en-US" altLang="en-US" sz="2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Idling for more than 10 seconds uses more fuel and results in the production of more CO</a:t>
            </a:r>
            <a:r>
              <a:rPr lang="en-US" altLang="en-US" sz="2400" b="1" baseline="-25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a:t>
            </a:r>
            <a:r>
              <a:rPr lang="en-US" altLang="en-US" sz="2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than does stopping and restarting your engine.</a:t>
            </a:r>
          </a:p>
          <a:p>
            <a:endParaRPr lang="en-US" sz="24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6</a:t>
            </a:fld>
            <a:endParaRPr lang="en-US" dirty="0"/>
          </a:p>
        </p:txBody>
      </p:sp>
      <p:pic>
        <p:nvPicPr>
          <p:cNvPr id="6" name="Picture 7" descr="shutterstock_54195328 hour glass, 10 seconds, oil">
            <a:extLst>
              <a:ext uri="{FF2B5EF4-FFF2-40B4-BE49-F238E27FC236}">
                <a16:creationId xmlns:a16="http://schemas.microsoft.com/office/drawing/2014/main" id="{A98B5D1E-0C6E-4188-9CC5-B27E313AA5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2285" y="845578"/>
            <a:ext cx="4204798" cy="560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66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7E293-E29A-2D47-8877-8B0E749DA907}"/>
              </a:ext>
            </a:extLst>
          </p:cNvPr>
          <p:cNvSpPr>
            <a:spLocks noGrp="1"/>
          </p:cNvSpPr>
          <p:nvPr>
            <p:ph type="title"/>
          </p:nvPr>
        </p:nvSpPr>
        <p:spPr/>
        <p:txBody>
          <a:bodyPr/>
          <a:lstStyle/>
          <a:p>
            <a:r>
              <a:rPr lang="en-US" dirty="0"/>
              <a:t>So, What’s the Big Deal about Idling?</a:t>
            </a:r>
          </a:p>
        </p:txBody>
      </p:sp>
      <p:sp>
        <p:nvSpPr>
          <p:cNvPr id="4" name="Content Placeholder 3">
            <a:extLst>
              <a:ext uri="{FF2B5EF4-FFF2-40B4-BE49-F238E27FC236}">
                <a16:creationId xmlns:a16="http://schemas.microsoft.com/office/drawing/2014/main" id="{3B3B143D-9093-A448-A616-0F6DDAA0CDB0}"/>
              </a:ext>
            </a:extLst>
          </p:cNvPr>
          <p:cNvSpPr>
            <a:spLocks noGrp="1"/>
          </p:cNvSpPr>
          <p:nvPr>
            <p:ph idx="1"/>
          </p:nvPr>
        </p:nvSpPr>
        <p:spPr>
          <a:xfrm>
            <a:off x="689381" y="1523098"/>
            <a:ext cx="11460480" cy="1773283"/>
          </a:xfrm>
        </p:spPr>
        <p:txBody>
          <a:bodyPr>
            <a:normAutofit/>
          </a:bodyPr>
          <a:lstStyle/>
          <a:p>
            <a:pPr marL="0" lvl="1">
              <a:spcBef>
                <a:spcPct val="0"/>
              </a:spcBef>
              <a:spcAft>
                <a:spcPts val="600"/>
              </a:spcAft>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1. Emissions impacts: health and environment</a:t>
            </a:r>
          </a:p>
          <a:p>
            <a:pPr marL="0" lvl="1">
              <a:spcBef>
                <a:spcPct val="0"/>
              </a:spcBef>
              <a:spcAft>
                <a:spcPts val="600"/>
              </a:spcAft>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2. Use of nonrenewable resources</a:t>
            </a:r>
          </a:p>
          <a:p>
            <a:pPr marL="0" lvl="1">
              <a:spcBef>
                <a:spcPct val="0"/>
              </a:spcBef>
              <a:spcAft>
                <a:spcPts val="600"/>
              </a:spcAft>
              <a:buNone/>
            </a:pPr>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3. Cost</a:t>
            </a:r>
          </a:p>
          <a:p>
            <a:pPr marL="0" lvl="1">
              <a:spcBef>
                <a:spcPct val="0"/>
              </a:spcBef>
              <a:spcAft>
                <a:spcPts val="600"/>
              </a:spcAft>
              <a:buNone/>
            </a:pPr>
            <a:endParaRPr lang="en-US" altLang="en-US" sz="2400" b="1" dirty="0">
              <a:solidFill>
                <a:schemeClr val="accent2"/>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Slide Number Placeholder 4">
            <a:extLst>
              <a:ext uri="{FF2B5EF4-FFF2-40B4-BE49-F238E27FC236}">
                <a16:creationId xmlns:a16="http://schemas.microsoft.com/office/drawing/2014/main" id="{17D2B95A-3BE7-F649-9772-9889C8A53F41}"/>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7</a:t>
            </a:fld>
            <a:endParaRPr lang="en-US" dirty="0"/>
          </a:p>
        </p:txBody>
      </p:sp>
      <p:pic>
        <p:nvPicPr>
          <p:cNvPr id="6" name="Picture 8" descr="C:\Users\pweikersheimer\Desktop\CAR CARTOON FROM SHUTTERSTOCK.jpg">
            <a:extLst>
              <a:ext uri="{FF2B5EF4-FFF2-40B4-BE49-F238E27FC236}">
                <a16:creationId xmlns:a16="http://schemas.microsoft.com/office/drawing/2014/main" id="{8BAFE357-C724-4E40-87F7-D3A531F7E8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7507" y="2725783"/>
            <a:ext cx="61626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48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1. Emissions Impacts</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8</a:t>
            </a:fld>
            <a:endParaRPr lang="en-US" dirty="0"/>
          </a:p>
        </p:txBody>
      </p:sp>
      <p:sp>
        <p:nvSpPr>
          <p:cNvPr id="4" name="Content Placeholder 3">
            <a:extLst>
              <a:ext uri="{FF2B5EF4-FFF2-40B4-BE49-F238E27FC236}">
                <a16:creationId xmlns:a16="http://schemas.microsoft.com/office/drawing/2014/main" id="{92C274EB-71C3-C14E-A112-511C259D3EA0}"/>
              </a:ext>
            </a:extLst>
          </p:cNvPr>
          <p:cNvSpPr>
            <a:spLocks noGrp="1"/>
          </p:cNvSpPr>
          <p:nvPr>
            <p:ph idx="1"/>
          </p:nvPr>
        </p:nvSpPr>
        <p:spPr>
          <a:xfrm>
            <a:off x="711534" y="2011662"/>
            <a:ext cx="4915603" cy="3762121"/>
          </a:xfrm>
        </p:spPr>
        <p:txBody>
          <a:bodyPr>
            <a:normAutofit/>
          </a:bodyPr>
          <a:lstStyle/>
          <a:p>
            <a:r>
              <a:rPr lang="en-US" sz="2000" b="1" dirty="0">
                <a:latin typeface="Arial" panose="020B0604020202020204" pitchFamily="34" charset="0"/>
                <a:cs typeface="Arial" panose="020B0604020202020204" pitchFamily="34" charset="0"/>
              </a:rPr>
              <a:t>Burned fuel results in the creation of carbon dioxide, a greenhouse gas.</a:t>
            </a:r>
          </a:p>
          <a:p>
            <a:r>
              <a:rPr lang="en-US" sz="2000" b="1" dirty="0">
                <a:latin typeface="Arial" panose="020B0604020202020204" pitchFamily="34" charset="0"/>
                <a:cs typeface="Arial" panose="020B0604020202020204" pitchFamily="34" charset="0"/>
              </a:rPr>
              <a:t>Emissions contribute to the formation of pollutants that cause ozone and smog and reduce air quality. These can damage lungs and aggravate conditions like asthma.</a:t>
            </a:r>
          </a:p>
          <a:p>
            <a:pPr marL="0"/>
            <a:endParaRPr lang="en-US" sz="2000" b="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732367" y="1222615"/>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Air quality and health and environment</a:t>
            </a:r>
            <a:endParaRPr lang="en-US" sz="2800" b="1" dirty="0">
              <a:solidFill>
                <a:srgbClr val="00A14A"/>
              </a:solidFill>
              <a:highlight>
                <a:srgbClr val="FFFF00"/>
              </a:highlight>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424CE538-9694-40A8-AFB9-00B289718CB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70209" y="2011661"/>
            <a:ext cx="5446196" cy="36472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7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E2B858-8F47-114D-AC40-270F8AF8068C}"/>
              </a:ext>
            </a:extLst>
          </p:cNvPr>
          <p:cNvSpPr>
            <a:spLocks noGrp="1"/>
          </p:cNvSpPr>
          <p:nvPr>
            <p:ph type="title"/>
          </p:nvPr>
        </p:nvSpPr>
        <p:spPr/>
        <p:txBody>
          <a:bodyPr/>
          <a:lstStyle/>
          <a:p>
            <a:r>
              <a:rPr lang="en-US" dirty="0"/>
              <a:t>1. Emissions Impacts, cont.</a:t>
            </a:r>
          </a:p>
        </p:txBody>
      </p:sp>
      <p:sp>
        <p:nvSpPr>
          <p:cNvPr id="12" name="Slide Number Placeholder 11">
            <a:extLst>
              <a:ext uri="{FF2B5EF4-FFF2-40B4-BE49-F238E27FC236}">
                <a16:creationId xmlns:a16="http://schemas.microsoft.com/office/drawing/2014/main" id="{1CDAAF19-2C31-8A41-8ECA-2465F591089B}"/>
              </a:ext>
            </a:extLst>
          </p:cNvPr>
          <p:cNvSpPr>
            <a:spLocks noGrp="1"/>
          </p:cNvSpPr>
          <p:nvPr>
            <p:ph type="sldNum" sz="quarter" idx="12"/>
          </p:nvPr>
        </p:nvSpPr>
        <p:spPr>
          <a:xfrm>
            <a:off x="9088845" y="6356354"/>
            <a:ext cx="2743200" cy="365125"/>
          </a:xfrm>
        </p:spPr>
        <p:txBody>
          <a:bodyPr/>
          <a:lstStyle/>
          <a:p>
            <a:fld id="{0A99B236-50BF-47B1-97C6-F765FFFF6A62}" type="slidenum">
              <a:rPr lang="en-US" smtClean="0"/>
              <a:pPr/>
              <a:t>9</a:t>
            </a:fld>
            <a:endParaRPr lang="en-US" dirty="0"/>
          </a:p>
        </p:txBody>
      </p:sp>
      <p:sp>
        <p:nvSpPr>
          <p:cNvPr id="5" name="Text Placeholder 4">
            <a:extLst>
              <a:ext uri="{FF2B5EF4-FFF2-40B4-BE49-F238E27FC236}">
                <a16:creationId xmlns:a16="http://schemas.microsoft.com/office/drawing/2014/main" id="{3BA6E79D-F863-E940-8155-1BB75086ED0A}"/>
              </a:ext>
            </a:extLst>
          </p:cNvPr>
          <p:cNvSpPr>
            <a:spLocks noGrp="1"/>
          </p:cNvSpPr>
          <p:nvPr>
            <p:ph type="body" sz="quarter" idx="13"/>
          </p:nvPr>
        </p:nvSpPr>
        <p:spPr>
          <a:xfrm>
            <a:off x="732367" y="1191673"/>
            <a:ext cx="11459633" cy="365125"/>
          </a:xfrm>
        </p:spPr>
        <p:txBody>
          <a:bodyPr/>
          <a:lstStyle/>
          <a:p>
            <a:r>
              <a:rPr lang="en-US" sz="2800" b="1" dirty="0">
                <a:solidFill>
                  <a:srgbClr val="00A14A"/>
                </a:solidFill>
                <a:latin typeface="Arial" panose="020B0604020202020204" pitchFamily="34" charset="0"/>
                <a:cs typeface="Arial" panose="020B0604020202020204" pitchFamily="34" charset="0"/>
              </a:rPr>
              <a:t>A word about air quality and children</a:t>
            </a:r>
          </a:p>
        </p:txBody>
      </p:sp>
      <p:pic>
        <p:nvPicPr>
          <p:cNvPr id="7" name="Content Placeholder 6">
            <a:extLst>
              <a:ext uri="{FF2B5EF4-FFF2-40B4-BE49-F238E27FC236}">
                <a16:creationId xmlns:a16="http://schemas.microsoft.com/office/drawing/2014/main" id="{B5C375AA-6BF8-4C0F-8F05-DA8EDA62B9C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93678" y="2173070"/>
            <a:ext cx="5681472" cy="3791712"/>
          </a:xfrm>
          <a:prstGeom prst="rect">
            <a:avLst/>
          </a:prstGeom>
          <a:ln w="3175">
            <a:solidFill>
              <a:schemeClr val="tx1"/>
            </a:solidFill>
          </a:ln>
        </p:spPr>
      </p:pic>
    </p:spTree>
    <p:extLst>
      <p:ext uri="{BB962C8B-B14F-4D97-AF65-F5344CB8AC3E}">
        <p14:creationId xmlns:p14="http://schemas.microsoft.com/office/powerpoint/2010/main" val="3578638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7597</TotalTime>
  <Words>2539</Words>
  <Application>Microsoft Macintosh PowerPoint</Application>
  <PresentationFormat>Widescreen</PresentationFormat>
  <Paragraphs>205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Calibri Light</vt:lpstr>
      <vt:lpstr>Office Theme</vt:lpstr>
      <vt:lpstr> One Easy Habit to Help You Go Green: Reducing Personal-Vehicle Idling</vt:lpstr>
      <vt:lpstr>[Add a slide about your coalition/organization as appropriate]</vt:lpstr>
      <vt:lpstr>The Problem</vt:lpstr>
      <vt:lpstr>Idling Reduction is the Low-Hanging Fruit of Fuel Economy</vt:lpstr>
      <vt:lpstr>Why Do Drivers Idle? Habits and Myths</vt:lpstr>
      <vt:lpstr>Crossover Time: 10 Seconds</vt:lpstr>
      <vt:lpstr>So, What’s the Big Deal about Idling?</vt:lpstr>
      <vt:lpstr>1. Emissions Impacts</vt:lpstr>
      <vt:lpstr>1. Emissions Impacts, cont.</vt:lpstr>
      <vt:lpstr>1. Emissions Impacts, cont.</vt:lpstr>
      <vt:lpstr>2. Waste of Non-Renewable Oil</vt:lpstr>
      <vt:lpstr>3. Cost: Who Wants to Buy 0-mpg Fuel?</vt:lpstr>
      <vt:lpstr>What Can I Do?</vt:lpstr>
      <vt:lpstr>Other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Personal-Vehicle Idling</dc:title>
  <dc:subject>Use this template presentation to introduce people to the benefits of reducing personal-vehicle idling.</dc:subject>
  <dc:creator/>
  <cp:keywords/>
  <dc:description/>
  <cp:lastModifiedBy>Rahill, Matt</cp:lastModifiedBy>
  <cp:revision>240</cp:revision>
  <cp:lastPrinted>2021-05-11T16:01:56Z</cp:lastPrinted>
  <dcterms:created xsi:type="dcterms:W3CDTF">2019-06-14T15:24:25Z</dcterms:created>
  <dcterms:modified xsi:type="dcterms:W3CDTF">2021-05-21T02:25:27Z</dcterms:modified>
  <cp:category/>
</cp:coreProperties>
</file>