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4"/>
  </p:notesMasterIdLst>
  <p:sldIdLst>
    <p:sldId id="257" r:id="rId2"/>
    <p:sldId id="320" r:id="rId3"/>
    <p:sldId id="321" r:id="rId4"/>
    <p:sldId id="314" r:id="rId5"/>
    <p:sldId id="258" r:id="rId6"/>
    <p:sldId id="323" r:id="rId7"/>
    <p:sldId id="324" r:id="rId8"/>
    <p:sldId id="325" r:id="rId9"/>
    <p:sldId id="327" r:id="rId10"/>
    <p:sldId id="328" r:id="rId11"/>
    <p:sldId id="326" r:id="rId12"/>
    <p:sldId id="329" r:id="rId13"/>
    <p:sldId id="330" r:id="rId14"/>
    <p:sldId id="332" r:id="rId15"/>
    <p:sldId id="331" r:id="rId16"/>
    <p:sldId id="333" r:id="rId17"/>
    <p:sldId id="335" r:id="rId18"/>
    <p:sldId id="336" r:id="rId19"/>
    <p:sldId id="313" r:id="rId20"/>
    <p:sldId id="337" r:id="rId21"/>
    <p:sldId id="338" r:id="rId22"/>
    <p:sldId id="317" r:id="rId23"/>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14A"/>
    <a:srgbClr val="376391"/>
    <a:srgbClr val="087595"/>
    <a:srgbClr val="475483"/>
    <a:srgbClr val="1CB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5"/>
    <p:restoredTop sz="71156" autoAdjust="0"/>
  </p:normalViewPr>
  <p:slideViewPr>
    <p:cSldViewPr snapToGrid="0">
      <p:cViewPr varScale="1">
        <p:scale>
          <a:sx n="85" d="100"/>
          <a:sy n="85" d="100"/>
        </p:scale>
        <p:origin x="1960" y="160"/>
      </p:cViewPr>
      <p:guideLst/>
    </p:cSldViewPr>
  </p:slideViewPr>
  <p:outlineViewPr>
    <p:cViewPr>
      <p:scale>
        <a:sx n="33" d="100"/>
        <a:sy n="33" d="100"/>
      </p:scale>
      <p:origin x="0" y="-7744"/>
    </p:cViewPr>
  </p:outlineViewPr>
  <p:notesTextViewPr>
    <p:cViewPr>
      <p:scale>
        <a:sx n="140" d="100"/>
        <a:sy n="140" d="100"/>
      </p:scale>
      <p:origin x="0" y="0"/>
    </p:cViewPr>
  </p:notesTextViewPr>
  <p:notesViewPr>
    <p:cSldViewPr snapToGrid="0">
      <p:cViewPr>
        <p:scale>
          <a:sx n="130" d="100"/>
          <a:sy n="130" d="100"/>
        </p:scale>
        <p:origin x="3072"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b="0" i="0">
                <a:latin typeface="Arial" panose="020B0604020202020204" pitchFamily="34" charset="0"/>
              </a:defRPr>
            </a:lvl1pPr>
          </a:lstStyle>
          <a:p>
            <a:fld id="{D95808B6-A62D-4FC1-9DD2-224C02F282CD}" type="datetimeFigureOut">
              <a:rPr lang="en-US" smtClean="0"/>
              <a:pPr/>
              <a:t>5/20/21</a:t>
            </a:fld>
            <a:endParaRPr lang="en-US" dirty="0"/>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b="0" i="0">
                <a:latin typeface="Arial" panose="020B0604020202020204" pitchFamily="34" charset="0"/>
              </a:defRPr>
            </a:lvl1pPr>
          </a:lstStyle>
          <a:p>
            <a:fld id="{2AF2A613-81F5-44E3-8EFD-9BD11148EB63}" type="slidenum">
              <a:rPr lang="en-US" smtClean="0"/>
              <a:pPr/>
              <a:t>‹#›</a:t>
            </a:fld>
            <a:endParaRPr lang="en-US" dirty="0"/>
          </a:p>
        </p:txBody>
      </p:sp>
    </p:spTree>
    <p:extLst>
      <p:ext uri="{BB962C8B-B14F-4D97-AF65-F5344CB8AC3E}">
        <p14:creationId xmlns:p14="http://schemas.microsoft.com/office/powerpoint/2010/main" val="411040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fdc.energy.gov/files/u/publication/hdv_idling_2015.pdf" TargetMode="External"/><Relationship Id="rId7" Type="http://schemas.openxmlformats.org/officeDocument/2006/relationships/hyperlink" Target="https://cleancities.energy.gov/files/images/idlebox_sticker.jp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cleancities.energy.gov/files/pdfs/idlebox_tip_sheet.pdf" TargetMode="External"/><Relationship Id="rId5" Type="http://schemas.openxmlformats.org/officeDocument/2006/relationships/hyperlink" Target="https://www.anl.gov/es/reference/vehicle-idle-reduction-savings-worksheet-pdf" TargetMode="External"/><Relationship Id="rId4" Type="http://schemas.openxmlformats.org/officeDocument/2006/relationships/hyperlink" Target="https://cleancities.energy.gov/files/pdfs/EconomicsLongHaulTrucks_fs_FINAL.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info.gov/content/pkg/CFR-2007-title23-vol1/pdf/CFR-2007-title23-vol1-sec658-17.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pa.gov/verified-diesel-tech/smartway-verified-list-idling-reduction-technologies-irts-trucks-and-schoo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7651" name="Rectangle 2"/>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ea typeface="ＭＳ Ｐゴシック" charset="-128"/>
                <a:cs typeface="Arial" panose="020B0604020202020204" pitchFamily="34" charset="0"/>
              </a:rPr>
              <a:t>Thank introducer, hosting organization (if not yours), and audience. </a:t>
            </a:r>
            <a:endParaRPr lang="en-US" sz="1100" i="1" dirty="0">
              <a:latin typeface="Arial" panose="020B0604020202020204" pitchFamily="34" charset="0"/>
              <a:ea typeface="ＭＳ Ｐゴシック" charset="-128"/>
              <a:cs typeface="Arial" panose="020B0604020202020204" pitchFamily="34" charset="0"/>
              <a:sym typeface="Arial" charset="0"/>
            </a:endParaRPr>
          </a:p>
          <a:p>
            <a:pPr>
              <a:defRPr/>
            </a:pPr>
            <a:endParaRPr lang="en-US" altLang="en-US" sz="1100" i="1" dirty="0">
              <a:ea typeface="ＭＳ Ｐゴシック" charset="-128"/>
              <a:cs typeface="Arial" charset="0"/>
              <a:sym typeface="Arial" charset="0"/>
            </a:endParaRPr>
          </a:p>
          <a:p>
            <a:pPr>
              <a:defRPr/>
            </a:pPr>
            <a:r>
              <a:rPr lang="en-US" altLang="en-US" sz="1000" i="1" dirty="0">
                <a:ea typeface="ＭＳ Ｐゴシック" charset="-128"/>
                <a:cs typeface="Arial" charset="0"/>
                <a:sym typeface="Arial" charset="0"/>
              </a:rPr>
              <a:t>⃝    = Notes for presenter. </a:t>
            </a:r>
          </a:p>
          <a:p>
            <a:pPr>
              <a:defRPr/>
            </a:pPr>
            <a:endParaRPr lang="en-US" altLang="en-US" sz="1000" b="1" i="1" dirty="0">
              <a:ea typeface="ＭＳ Ｐゴシック" charset="-128"/>
              <a:cs typeface="Arial" charset="0"/>
              <a:sym typeface="Arial" charset="0"/>
            </a:endParaRPr>
          </a:p>
          <a:p>
            <a:pPr>
              <a:defRPr/>
            </a:pPr>
            <a:r>
              <a:rPr lang="en-US" altLang="en-US" sz="1000" b="1" i="1" dirty="0">
                <a:latin typeface="Arial" panose="020B0604020202020204" pitchFamily="34" charset="0"/>
              </a:rPr>
              <a:t>↘↘↘ </a:t>
            </a:r>
            <a:r>
              <a:rPr lang="en-US" altLang="en-US" sz="1000" b="1" dirty="0">
                <a:ea typeface="ＭＳ Ｐゴシック" charset="-128"/>
              </a:rPr>
              <a:t> </a:t>
            </a:r>
            <a:r>
              <a:rPr lang="en-US" altLang="en-US" sz="1000" i="1" dirty="0">
                <a:ea typeface="ＭＳ Ｐゴシック" charset="-128"/>
              </a:rPr>
              <a:t>= </a:t>
            </a:r>
            <a:r>
              <a:rPr lang="en-US" altLang="en-US" sz="1000" i="1" dirty="0">
                <a:ea typeface="ＭＳ Ｐゴシック" charset="-128"/>
                <a:cs typeface="Arial" charset="0"/>
                <a:sym typeface="Arial" charset="0"/>
              </a:rPr>
              <a:t>More detailed/background information for the presenter (may be of interest to some audiences or useful in response to some questions).</a:t>
            </a:r>
          </a:p>
          <a:p>
            <a:pPr>
              <a:defRPr/>
            </a:pPr>
            <a:r>
              <a:rPr lang="en-US" altLang="en-US" sz="1000" i="1" dirty="0">
                <a:ea typeface="ＭＳ Ｐゴシック" charset="-128"/>
                <a:sym typeface="Arial" charset="0"/>
              </a:rPr>
              <a:t>_______________________________________________________</a:t>
            </a:r>
          </a:p>
          <a:p>
            <a:pPr>
              <a:defRPr/>
            </a:pPr>
            <a:r>
              <a:rPr lang="en-US" altLang="en-US" sz="1000" i="1" dirty="0">
                <a:ea typeface="ＭＳ Ｐゴシック" charset="-128"/>
                <a:cs typeface="Arial" charset="0"/>
                <a:sym typeface="Arial" charset="0"/>
              </a:rPr>
              <a:t>	</a:t>
            </a:r>
          </a:p>
          <a:p>
            <a:pPr eaLnBrk="1" hangingPunct="1">
              <a:defRPr/>
            </a:pPr>
            <a:r>
              <a:rPr lang="en-US" altLang="en-US" sz="1000" i="1" dirty="0">
                <a:ea typeface="ＭＳ Ｐゴシック" charset="-128"/>
                <a:cs typeface="Arial" charset="0"/>
                <a:sym typeface="Arial" charset="0"/>
              </a:rPr>
              <a:t>⃝    Presenter: This presentation is designed to be flexible. You may choose to place your organization’s logo in the bubble to the upper right of the Clean Cities logo. Slides may be added, deleted, or modified to accommodate variations in time allotted, anticipated audience interests, and/or local interests. </a:t>
            </a:r>
            <a:r>
              <a:rPr lang="en-US" altLang="en-US" sz="1000" i="1" dirty="0">
                <a:ea typeface="ＭＳ Ｐゴシック" charset="-128"/>
              </a:rPr>
              <a:t>At the presentation event, consider distributing IdleBox materials such as:</a:t>
            </a:r>
          </a:p>
          <a:p>
            <a:pPr eaLnBrk="1" hangingPunct="1">
              <a:defRPr/>
            </a:pPr>
            <a:endParaRPr lang="en-US" altLang="en-US" sz="600" i="1" dirty="0">
              <a:ea typeface="ＭＳ Ｐゴシック" charset="-128"/>
            </a:endParaRPr>
          </a:p>
          <a:p>
            <a:pPr marL="172513" indent="-172513">
              <a:buFont typeface="Arial" panose="020B0604020202020204" pitchFamily="34" charset="0"/>
              <a:buChar char="•"/>
              <a:defRPr/>
            </a:pPr>
            <a:r>
              <a:rPr lang="en-US" altLang="en-US" sz="800" i="1" dirty="0">
                <a:ea typeface="ＭＳ Ｐゴシック" charset="-128"/>
              </a:rPr>
              <a:t>Long-Haul Idling Burns Up Profits fact sheet (</a:t>
            </a:r>
            <a:r>
              <a:rPr lang="en-US" altLang="en-US" sz="800" i="1" dirty="0">
                <a:ea typeface="ＭＳ Ｐゴシック" charset="-128"/>
                <a:hlinkClick r:id="rId3"/>
              </a:rPr>
              <a:t>https://afdc.energy.gov/files/u/publication/hdv_idling_2015.pdf</a:t>
            </a:r>
            <a:r>
              <a:rPr lang="en-US" altLang="en-US" sz="800" i="1" dirty="0">
                <a:ea typeface="ＭＳ Ｐゴシック" charset="-128"/>
              </a:rPr>
              <a:t>) </a:t>
            </a:r>
          </a:p>
          <a:p>
            <a:pPr marL="172513" indent="-172513">
              <a:buFont typeface="Arial" panose="020B0604020202020204" pitchFamily="34" charset="0"/>
              <a:buChar char="•"/>
              <a:defRPr/>
            </a:pPr>
            <a:r>
              <a:rPr lang="en-US" altLang="en-US" sz="800" i="1" dirty="0">
                <a:ea typeface="ＭＳ Ｐゴシック" charset="-128"/>
              </a:rPr>
              <a:t>Economics of Idling Reduction Options for Long-Haul Trucks fact sheet (</a:t>
            </a:r>
            <a:r>
              <a:rPr lang="en-US" altLang="en-US" sz="800" i="1" dirty="0">
                <a:ea typeface="ＭＳ Ｐゴシック" charset="-128"/>
                <a:hlinkClick r:id="rId4"/>
              </a:rPr>
              <a:t>https://cleancities.energy.gov/files/pdfs/EconomicsLongHaulTrucks_fs_FINAL.pdf</a:t>
            </a:r>
            <a:r>
              <a:rPr lang="en-US" altLang="en-US" sz="800" i="1" dirty="0">
                <a:ea typeface="ＭＳ Ｐゴシック" charset="-128"/>
              </a:rPr>
              <a:t>) </a:t>
            </a:r>
          </a:p>
          <a:p>
            <a:pPr marL="172513" indent="-172513">
              <a:buFont typeface="Arial" panose="020B0604020202020204" pitchFamily="34" charset="0"/>
              <a:buChar char="•"/>
              <a:defRPr/>
            </a:pPr>
            <a:r>
              <a:rPr lang="en-US" altLang="en-US" sz="800" i="1" dirty="0">
                <a:ea typeface="ＭＳ Ｐゴシック" charset="-128"/>
              </a:rPr>
              <a:t>The idling savings calculator (</a:t>
            </a:r>
            <a:r>
              <a:rPr lang="en-US" altLang="en-US" sz="800" i="1" dirty="0">
                <a:ea typeface="ＭＳ Ｐゴシック" charset="-128"/>
                <a:hlinkClick r:id="rId5"/>
              </a:rPr>
              <a:t>https://www.anl.gov/es/reference/vehicle-idle-reduction-savings-worksheet-pdf</a:t>
            </a:r>
            <a:r>
              <a:rPr lang="en-US" altLang="en-US" sz="800" i="1" dirty="0">
                <a:ea typeface="ＭＳ Ｐゴシック" charset="-128"/>
              </a:rPr>
              <a:t>) </a:t>
            </a:r>
          </a:p>
          <a:p>
            <a:pPr marL="172513" indent="-172513">
              <a:buFont typeface="Arial" panose="020B0604020202020204" pitchFamily="34" charset="0"/>
              <a:buChar char="•"/>
              <a:defRPr/>
            </a:pPr>
            <a:r>
              <a:rPr lang="en-US" altLang="en-US" sz="800" i="1" dirty="0">
                <a:ea typeface="ＭＳ Ｐゴシック" charset="-128"/>
              </a:rPr>
              <a:t>The tip sheet (</a:t>
            </a:r>
            <a:r>
              <a:rPr lang="en-US" altLang="en-US" sz="800" i="1" dirty="0">
                <a:ea typeface="ＭＳ Ｐゴシック" charset="-128"/>
                <a:hlinkClick r:id="rId6"/>
              </a:rPr>
              <a:t>https://cleancities.energy.gov/files/pdfs/idlebox_tip_sheet.pdf</a:t>
            </a:r>
            <a:r>
              <a:rPr lang="en-US" altLang="en-US" sz="800" i="1" dirty="0">
                <a:ea typeface="ＭＳ Ｐゴシック" charset="-128"/>
              </a:rPr>
              <a:t>) </a:t>
            </a:r>
          </a:p>
          <a:p>
            <a:pPr marL="172513" indent="-172513">
              <a:buFont typeface="Arial" panose="020B0604020202020204" pitchFamily="34" charset="0"/>
              <a:buChar char="•"/>
              <a:defRPr/>
            </a:pPr>
            <a:r>
              <a:rPr lang="en-US" altLang="en-US" sz="800" i="1" dirty="0">
                <a:ea typeface="ＭＳ Ｐゴシック" charset="-128"/>
              </a:rPr>
              <a:t>Stickers (downloaded and printed from </a:t>
            </a:r>
            <a:r>
              <a:rPr lang="en-US" altLang="en-US" sz="800" i="1" dirty="0">
                <a:ea typeface="ＭＳ Ｐゴシック" charset="-128"/>
                <a:hlinkClick r:id="rId7"/>
              </a:rPr>
              <a:t>https://cleancities.energy.gov/files/images/idlebox_sticker.jpg</a:t>
            </a:r>
            <a:r>
              <a:rPr lang="en-US" altLang="en-US" sz="800" i="1" dirty="0">
                <a:ea typeface="ＭＳ Ｐゴシック" charset="-128"/>
              </a:rPr>
              <a:t> or ordered from NREL for Clean Cities coordinators) </a:t>
            </a:r>
          </a:p>
          <a:p>
            <a:pPr marL="469682">
              <a:defRPr/>
            </a:pPr>
            <a:endParaRPr lang="en-US" sz="1000" i="1" dirty="0"/>
          </a:p>
        </p:txBody>
      </p:sp>
    </p:spTree>
    <p:extLst>
      <p:ext uri="{BB962C8B-B14F-4D97-AF65-F5344CB8AC3E}">
        <p14:creationId xmlns:p14="http://schemas.microsoft.com/office/powerpoint/2010/main" val="151349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sz="1200" dirty="0">
                <a:solidFill>
                  <a:schemeClr val="tx1"/>
                </a:solidFill>
                <a:latin typeface="Arial" panose="020B0604020202020204" pitchFamily="34" charset="0"/>
                <a:ea typeface="ＭＳ Ｐゴシック" charset="-128"/>
                <a:cs typeface="Arial" panose="020B0604020202020204" pitchFamily="34" charset="0"/>
                <a:sym typeface="Helvetica" charset="0"/>
              </a:rPr>
              <a:t>So, let’s talk about idling solutions. Long-haul, heavy-duty trucks are a clear case where drivers have a real, extended need for engine-off power. Telling these drivers to “just turn it off” during rest periods is not a workable solution. </a:t>
            </a:r>
          </a:p>
          <a:p>
            <a:pPr eaLnBrk="1" hangingPunct="1">
              <a:defRPr/>
            </a:pPr>
            <a:endParaRPr lang="en-US" altLang="en-US" dirty="0">
              <a:ea typeface="ＭＳ Ｐゴシック" charset="-128"/>
              <a:cs typeface="Arial" panose="020B0604020202020204" pitchFamily="34" charset="0"/>
              <a:sym typeface="Helvetica" charset="0"/>
            </a:endParaRPr>
          </a:p>
          <a:p>
            <a:pPr eaLnBrk="1" hangingPunct="1">
              <a:defRPr/>
            </a:pPr>
            <a:r>
              <a:rPr lang="en-US" altLang="en-US" sz="1200" dirty="0">
                <a:solidFill>
                  <a:schemeClr val="tx1"/>
                </a:solidFill>
                <a:latin typeface="Arial" panose="020B0604020202020204" pitchFamily="34" charset="0"/>
                <a:ea typeface="ＭＳ Ｐゴシック" charset="-128"/>
                <a:cs typeface="Arial" panose="020B0604020202020204" pitchFamily="34" charset="0"/>
                <a:sym typeface="Helvetica" charset="0"/>
              </a:rPr>
              <a:t>Fortunately, there are technology solutions that can eliminate or sharply reduce idling.</a:t>
            </a:r>
          </a:p>
          <a:p>
            <a:pPr eaLnBrk="1" hangingPunct="1">
              <a:defRPr/>
            </a:pPr>
            <a:endParaRPr lang="en-US" altLang="en-US" sz="120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a:p>
            <a:pPr eaLnBrk="1" hangingPunct="1">
              <a:defRPr/>
            </a:pPr>
            <a:r>
              <a:rPr lang="en-US" altLang="en-US" sz="1200" dirty="0">
                <a:solidFill>
                  <a:schemeClr val="tx1"/>
                </a:solidFill>
                <a:latin typeface="Arial" panose="020B0604020202020204" pitchFamily="34" charset="0"/>
                <a:ea typeface="ＭＳ Ｐゴシック" charset="-128"/>
                <a:cs typeface="Arial" panose="020B0604020202020204" pitchFamily="34" charset="0"/>
                <a:sym typeface="Helvetica" charset="0"/>
              </a:rPr>
              <a:t>The available technologies are:</a:t>
            </a:r>
          </a:p>
          <a:p>
            <a:pPr eaLnBrk="1" hangingPunct="1">
              <a:defRPr/>
            </a:pPr>
            <a:endParaRPr lang="en-US" altLang="en-US" sz="1200" dirty="0">
              <a:solidFill>
                <a:schemeClr val="tx1"/>
              </a:solidFill>
              <a:ea typeface="ＭＳ Ｐゴシック" charset="-128"/>
              <a:cs typeface="Arial" panose="020B0604020202020204" pitchFamily="34" charset="0"/>
              <a:sym typeface="Helvetica" charset="0"/>
            </a:endParaRPr>
          </a:p>
          <a:p>
            <a:pPr marL="171450" indent="-171450">
              <a:buFont typeface="Arial" panose="020B0604020202020204" pitchFamily="34" charset="0"/>
              <a:buChar char="•"/>
              <a:defRPr/>
            </a:pPr>
            <a:r>
              <a:rPr lang="en-US" altLang="en-US" sz="1200" dirty="0">
                <a:solidFill>
                  <a:schemeClr val="tx1"/>
                </a:solidFill>
                <a:ea typeface="ＭＳ Ｐゴシック" charset="-128"/>
                <a:cs typeface="Arial" panose="020B0604020202020204" pitchFamily="34" charset="0"/>
                <a:sym typeface="Helvetica" charset="0"/>
              </a:rPr>
              <a:t>Auxiliary power units (APUs)</a:t>
            </a:r>
          </a:p>
          <a:p>
            <a:pPr marL="171450" indent="-171450">
              <a:buFont typeface="Arial" panose="020B0604020202020204" pitchFamily="34" charset="0"/>
              <a:buChar char="•"/>
              <a:defRPr/>
            </a:pPr>
            <a:r>
              <a:rPr lang="en-US" altLang="en-US" sz="1200" dirty="0">
                <a:solidFill>
                  <a:schemeClr val="tx1"/>
                </a:solidFill>
                <a:ea typeface="ＭＳ Ｐゴシック" charset="-128"/>
                <a:cs typeface="Arial" panose="020B0604020202020204" pitchFamily="34" charset="0"/>
                <a:sym typeface="Helvetica" charset="0"/>
              </a:rPr>
              <a:t>Heaters</a:t>
            </a:r>
          </a:p>
          <a:p>
            <a:pPr marL="171450" indent="-171450">
              <a:buFont typeface="Arial" panose="020B0604020202020204" pitchFamily="34" charset="0"/>
              <a:buChar char="•"/>
              <a:defRPr/>
            </a:pPr>
            <a:r>
              <a:rPr lang="en-US" altLang="en-US" sz="1200" dirty="0">
                <a:solidFill>
                  <a:schemeClr val="tx1"/>
                </a:solidFill>
                <a:ea typeface="ＭＳ Ｐゴシック" charset="-128"/>
                <a:cs typeface="Arial" panose="020B0604020202020204" pitchFamily="34" charset="0"/>
                <a:sym typeface="Helvetica" charset="0"/>
              </a:rPr>
              <a:t>Air conditioners</a:t>
            </a:r>
          </a:p>
          <a:p>
            <a:pPr marL="171450" indent="-171450">
              <a:buFont typeface="Arial" panose="020B0604020202020204" pitchFamily="34" charset="0"/>
              <a:buChar char="•"/>
              <a:defRPr/>
            </a:pPr>
            <a:r>
              <a:rPr lang="en-US" altLang="en-US" sz="1200" dirty="0">
                <a:solidFill>
                  <a:schemeClr val="tx1"/>
                </a:solidFill>
                <a:ea typeface="ＭＳ Ｐゴシック" charset="-128"/>
                <a:cs typeface="Arial" panose="020B0604020202020204" pitchFamily="34" charset="0"/>
                <a:sym typeface="Helvetica" charset="0"/>
              </a:rPr>
              <a:t>Engine idle management systems</a:t>
            </a:r>
          </a:p>
          <a:p>
            <a:pPr marL="171450" indent="-171450">
              <a:buFont typeface="Arial" panose="020B0604020202020204" pitchFamily="34" charset="0"/>
              <a:buChar char="•"/>
              <a:defRPr/>
            </a:pPr>
            <a:r>
              <a:rPr lang="en-US" altLang="en-US" sz="1200" dirty="0">
                <a:solidFill>
                  <a:schemeClr val="tx1"/>
                </a:solidFill>
                <a:ea typeface="ＭＳ Ｐゴシック" charset="-128"/>
                <a:cs typeface="Arial" panose="020B0604020202020204" pitchFamily="34" charset="0"/>
                <a:sym typeface="Helvetica" charset="0"/>
              </a:rPr>
              <a:t>Electrified parking spaces</a:t>
            </a:r>
          </a:p>
          <a:p>
            <a:pPr marL="171450" indent="-171450">
              <a:buFont typeface="Arial" panose="020B0604020202020204" pitchFamily="34" charset="0"/>
              <a:buChar char="•"/>
              <a:defRPr/>
            </a:pPr>
            <a:r>
              <a:rPr lang="en-US" altLang="en-US" sz="1200" dirty="0">
                <a:solidFill>
                  <a:schemeClr val="tx1"/>
                </a:solidFill>
                <a:ea typeface="ＭＳ Ｐゴシック" charset="-128"/>
                <a:cs typeface="Arial" panose="020B0604020202020204" pitchFamily="34" charset="0"/>
                <a:sym typeface="Helvetica" charset="0"/>
              </a:rPr>
              <a:t>Complementary technologies</a:t>
            </a:r>
          </a:p>
          <a:p>
            <a:pPr>
              <a:defRPr/>
            </a:pPr>
            <a:endParaRPr lang="en-US" altLang="en-US" sz="1200" dirty="0">
              <a:solidFill>
                <a:schemeClr val="tx1"/>
              </a:solidFill>
              <a:ea typeface="ＭＳ Ｐゴシック" charset="-128"/>
              <a:cs typeface="Arial" panose="020B0604020202020204" pitchFamily="34" charset="0"/>
              <a:sym typeface="Helvetica" charset="0"/>
            </a:endParaRPr>
          </a:p>
          <a:p>
            <a:pPr eaLnBrk="1" hangingPunct="1">
              <a:buClr>
                <a:srgbClr val="808080"/>
              </a:buClr>
              <a:buSzPct val="89000"/>
              <a:defRPr/>
            </a:pPr>
            <a:r>
              <a:rPr lang="en-US" altLang="en-US" sz="1200" dirty="0">
                <a:solidFill>
                  <a:schemeClr val="tx1"/>
                </a:solidFill>
                <a:latin typeface="Arial" panose="020B0604020202020204" pitchFamily="34" charset="0"/>
                <a:cs typeface="Arial" panose="020B0604020202020204" pitchFamily="34" charset="0"/>
                <a:sym typeface="Arial Narrow" charset="0"/>
              </a:rPr>
              <a:t>I’ll describe each of these in a bit more detail in the following slides.</a:t>
            </a:r>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10</a:t>
            </a:fld>
            <a:endParaRPr lang="en-US" dirty="0"/>
          </a:p>
        </p:txBody>
      </p:sp>
    </p:spTree>
    <p:extLst>
      <p:ext uri="{BB962C8B-B14F-4D97-AF65-F5344CB8AC3E}">
        <p14:creationId xmlns:p14="http://schemas.microsoft.com/office/powerpoint/2010/main" val="175242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r>
              <a:rPr lang="en-US" sz="1100" dirty="0">
                <a:solidFill>
                  <a:schemeClr val="tx1"/>
                </a:solidFill>
              </a:rPr>
              <a:t>Auxiliary power units are vehicle-mounted systems (either from the original equipment manufacturer or purchased aftermarket) that provide engine-off power for climate control, electronics, and devices such as microwaves.</a:t>
            </a:r>
          </a:p>
          <a:p>
            <a:pPr>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endParaRPr lang="en-US" sz="1100" dirty="0">
              <a:solidFill>
                <a:schemeClr val="tx1"/>
              </a:solidFill>
            </a:endParaRPr>
          </a:p>
          <a:p>
            <a:pPr>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r>
              <a:rPr lang="en-US" sz="1100" dirty="0">
                <a:solidFill>
                  <a:schemeClr val="tx1"/>
                </a:solidFill>
              </a:rPr>
              <a:t>While these systems are often powered by diesel fuel, some run on electricity or alternative fuels. Sometimes solar power is used to supplement other power sources.</a:t>
            </a:r>
          </a:p>
          <a:p>
            <a:pPr eaLnBrk="1" hangingPunct="1">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endParaRPr lang="en-US" altLang="en-US" sz="900" dirty="0">
              <a:solidFill>
                <a:schemeClr val="tx1"/>
              </a:solidFill>
              <a:latin typeface="Arial" panose="020B0604020202020204" pitchFamily="34" charset="0"/>
              <a:cs typeface="Arial" panose="020B0604020202020204" pitchFamily="34" charset="0"/>
              <a:sym typeface="Helvetica" pitchFamily="2" charset="0"/>
            </a:endParaRPr>
          </a:p>
          <a:p>
            <a:pPr eaLnBrk="1" hangingPunct="1">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r>
              <a:rPr lang="en-US" altLang="en-US" sz="900" dirty="0">
                <a:solidFill>
                  <a:schemeClr val="tx1"/>
                </a:solidFill>
                <a:latin typeface="Arial" panose="020B0604020202020204" pitchFamily="34" charset="0"/>
                <a:cs typeface="Arial" panose="020B0604020202020204" pitchFamily="34" charset="0"/>
                <a:sym typeface="Helvetica" pitchFamily="2" charset="0"/>
              </a:rPr>
              <a:t>	</a:t>
            </a:r>
            <a:r>
              <a:rPr lang="en-US" altLang="en-US" sz="800" b="1" i="1" dirty="0">
                <a:solidFill>
                  <a:schemeClr val="tx1"/>
                </a:solidFill>
                <a:latin typeface="Arial" panose="020B0604020202020204" pitchFamily="34" charset="0"/>
              </a:rPr>
              <a:t>↘↘↘     </a:t>
            </a:r>
            <a:r>
              <a:rPr lang="en-US" altLang="en-US" sz="800" i="1" dirty="0">
                <a:solidFill>
                  <a:schemeClr val="tx1"/>
                </a:solidFill>
                <a:latin typeface="Arial" panose="020B0604020202020204" pitchFamily="34" charset="0"/>
              </a:rPr>
              <a:t>There are also APUs </a:t>
            </a:r>
            <a:r>
              <a:rPr lang="en-US" altLang="en-US" sz="800" i="1" dirty="0">
                <a:solidFill>
                  <a:schemeClr val="tx1"/>
                </a:solidFill>
                <a:latin typeface="Arial" panose="020B0604020202020204" pitchFamily="34" charset="0"/>
                <a:cs typeface="Arial" panose="020B0604020202020204" pitchFamily="34" charset="0"/>
                <a:sym typeface="Helvetica" pitchFamily="2" charset="0"/>
              </a:rPr>
              <a:t>powered or supplemented by other means, such as fuel cells or solar power.</a:t>
            </a:r>
          </a:p>
          <a:p>
            <a:pPr eaLnBrk="1" hangingPunct="1">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endParaRPr lang="en-US" altLang="en-US" sz="90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r>
              <a:rPr lang="en-US" altLang="en-US" sz="1100" dirty="0">
                <a:solidFill>
                  <a:schemeClr val="tx1"/>
                </a:solidFill>
                <a:latin typeface="Arial" panose="020B0604020202020204" pitchFamily="34" charset="0"/>
                <a:cs typeface="Arial" panose="020B0604020202020204" pitchFamily="34" charset="0"/>
                <a:sym typeface="Helvetica" pitchFamily="2" charset="0"/>
              </a:rPr>
              <a:t>Some APUs can be plugged in to run on standby electric power—also called “truck stop electrification” or “shore power.”</a:t>
            </a:r>
          </a:p>
          <a:p>
            <a:pPr>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endParaRPr lang="en-US" altLang="en-US" sz="1100" dirty="0">
              <a:solidFill>
                <a:schemeClr val="tx1"/>
              </a:solidFill>
              <a:latin typeface="Arial" panose="020B0604020202020204" pitchFamily="34" charset="0"/>
              <a:cs typeface="Arial" panose="020B0604020202020204" pitchFamily="34" charset="0"/>
              <a:sym typeface="Helvetica" pitchFamily="2" charset="0"/>
            </a:endParaRPr>
          </a:p>
          <a:p>
            <a:pPr>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r>
              <a:rPr lang="en-US" altLang="en-US" sz="1100" dirty="0">
                <a:solidFill>
                  <a:schemeClr val="tx1"/>
                </a:solidFill>
                <a:latin typeface="Arial" panose="020B0604020202020204" pitchFamily="34" charset="0"/>
                <a:cs typeface="Arial" panose="020B0604020202020204" pitchFamily="34" charset="0"/>
                <a:sym typeface="Helvetica" pitchFamily="2" charset="0"/>
              </a:rPr>
              <a:t>EPA-verified devices are exempt from the federal excise tax. Additionally, most states—with a few exceptions, including California—exempt the weight of approved idle reduction devices on heavy-duty trucks. </a:t>
            </a:r>
          </a:p>
          <a:p>
            <a:pPr>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endParaRPr lang="en-US" altLang="en-US" sz="1000" dirty="0">
              <a:solidFill>
                <a:schemeClr val="tx1"/>
              </a:solidFill>
              <a:latin typeface="Arial" panose="020B0604020202020204" pitchFamily="34" charset="0"/>
              <a:cs typeface="Arial" panose="020B0604020202020204" pitchFamily="34" charset="0"/>
              <a:sym typeface="Helvetica" pitchFamily="2" charset="0"/>
            </a:endParaRPr>
          </a:p>
          <a:p>
            <a:pPr>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r>
              <a:rPr lang="en-US" altLang="en-US" sz="1000" dirty="0">
                <a:solidFill>
                  <a:schemeClr val="tx1"/>
                </a:solidFill>
                <a:latin typeface="Arial" panose="020B0604020202020204" pitchFamily="34" charset="0"/>
              </a:rPr>
              <a:t>		</a:t>
            </a:r>
            <a:r>
              <a:rPr lang="en-US" altLang="en-US" sz="1000" i="1" dirty="0">
                <a:solidFill>
                  <a:schemeClr val="tx1"/>
                </a:solidFill>
                <a:latin typeface="Arial" panose="020B0604020202020204" pitchFamily="34" charset="0"/>
                <a:cs typeface="Arial" panose="020B0604020202020204" pitchFamily="34" charset="0"/>
                <a:sym typeface="Arial" panose="020B0604020202020204" pitchFamily="34" charset="0"/>
              </a:rPr>
              <a:t>⃝   Presenter: Information about the federal excise tax exemption for idle reduction devices is available at https://www.epa.gov/verified-diesel-tech/learn-about-federal-excise-tax-exemption</a:t>
            </a:r>
          </a:p>
          <a:p>
            <a:pPr>
              <a:defRPr/>
            </a:pPr>
            <a:endParaRPr lang="en-US" sz="800" i="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2442615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defRPr/>
            </a:pPr>
            <a:r>
              <a:rPr lang="en-US" sz="1100" dirty="0"/>
              <a:t>Most states have weight exemptions for APUs; this means that APUs won’t count against truck weight limits. This map shows states that have 550-lb and 400-lb weight limits. Sometimes states permit the extra 400 lbs by enforcement policy, not by law. </a:t>
            </a:r>
          </a:p>
          <a:p>
            <a:pPr>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endParaRPr lang="en-US" altLang="en-US" sz="1100" b="1" dirty="0">
              <a:solidFill>
                <a:srgbClr val="000000"/>
              </a:solidFill>
              <a:latin typeface="Arial" panose="020B0604020202020204" pitchFamily="34" charset="0"/>
              <a:cs typeface="Arial" panose="020B0604020202020204" pitchFamily="34" charset="0"/>
              <a:sym typeface="Helvetica" pitchFamily="2" charset="0"/>
            </a:endParaRPr>
          </a:p>
          <a:p>
            <a:pPr>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r>
              <a:rPr lang="en-US" altLang="en-US" sz="1100" dirty="0">
                <a:solidFill>
                  <a:srgbClr val="000000"/>
                </a:solidFill>
                <a:latin typeface="Arial" panose="020B0604020202020204" pitchFamily="34" charset="0"/>
                <a:cs typeface="Arial" panose="020B0604020202020204" pitchFamily="34" charset="0"/>
                <a:sym typeface="Helvetica" pitchFamily="2" charset="0"/>
              </a:rPr>
              <a:t>“APU exemption” is a bit of a misnomer; for most states, qualifying technologies include heaters, air conditioners, and other devices that limit idling. </a:t>
            </a:r>
          </a:p>
          <a:p>
            <a:pPr>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endParaRPr lang="en-US" altLang="en-US" sz="1100" dirty="0">
              <a:solidFill>
                <a:srgbClr val="000000"/>
              </a:solidFill>
              <a:cs typeface="Arial" panose="020B0604020202020204" pitchFamily="34" charset="0"/>
              <a:sym typeface="Helvetica" pitchFamily="2" charset="0"/>
            </a:endParaRPr>
          </a:p>
          <a:p>
            <a:pPr>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r>
              <a:rPr lang="en-US" altLang="en-US" sz="1100" dirty="0">
                <a:solidFill>
                  <a:srgbClr val="000000"/>
                </a:solidFill>
                <a:latin typeface="Arial" panose="020B0604020202020204" pitchFamily="34" charset="0"/>
                <a:cs typeface="Arial" panose="020B0604020202020204" pitchFamily="34" charset="0"/>
                <a:sym typeface="Helvetica" pitchFamily="2" charset="0"/>
              </a:rPr>
              <a:t>For equipment to be exempt, it </a:t>
            </a:r>
            <a:r>
              <a:rPr lang="en-US" altLang="en-US" sz="1100" dirty="0">
                <a:solidFill>
                  <a:srgbClr val="000000"/>
                </a:solidFill>
                <a:cs typeface="Arial" panose="020B0604020202020204" pitchFamily="34" charset="0"/>
                <a:sym typeface="Helvetica" pitchFamily="2" charset="0"/>
              </a:rPr>
              <a:t>must</a:t>
            </a:r>
            <a:r>
              <a:rPr lang="en-US" altLang="en-US" sz="1100" dirty="0">
                <a:solidFill>
                  <a:srgbClr val="000000"/>
                </a:solidFill>
                <a:latin typeface="Arial" panose="020B0604020202020204" pitchFamily="34" charset="0"/>
                <a:cs typeface="Arial" panose="020B0604020202020204" pitchFamily="34" charset="0"/>
                <a:sym typeface="Helvetica" pitchFamily="2" charset="0"/>
              </a:rPr>
              <a:t> be on the U.S. EPA’s Verified Idle Reduction Technologies list (hyperlink on slide).</a:t>
            </a:r>
          </a:p>
          <a:p>
            <a:pPr>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pPr>
            <a:endParaRPr lang="en-US" altLang="en-US" sz="1100" dirty="0">
              <a:solidFill>
                <a:srgbClr val="000000"/>
              </a:solidFill>
              <a:latin typeface="Arial" panose="020B0604020202020204" pitchFamily="34" charset="0"/>
              <a:cs typeface="Arial" panose="020B0604020202020204" pitchFamily="34" charset="0"/>
              <a:sym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defRPr/>
            </a:pPr>
            <a:r>
              <a:rPr lang="en-US" altLang="en-US" sz="900" b="1" dirty="0">
                <a:latin typeface="Arial" panose="020B0604020202020204" pitchFamily="34" charset="0"/>
              </a:rPr>
              <a:t>	</a:t>
            </a:r>
            <a:r>
              <a:rPr lang="en-US" altLang="en-US" sz="800" b="1" dirty="0">
                <a:latin typeface="Arial" panose="020B0604020202020204" pitchFamily="34" charset="0"/>
              </a:rPr>
              <a:t>↘↘↘  </a:t>
            </a:r>
            <a:r>
              <a:rPr lang="en-US" sz="800" dirty="0"/>
              <a:t>Auxiliary Power Weight Exemption to GVW Limit: 23 CFR 658.17(n)</a:t>
            </a:r>
          </a:p>
          <a:p>
            <a:pPr lvl="0">
              <a:tabLst>
                <a:tab pos="360363" algn="l"/>
                <a:tab pos="722313" algn="l"/>
                <a:tab pos="1084263" algn="l"/>
                <a:tab pos="1446213" algn="l"/>
                <a:tab pos="1808163" algn="l"/>
                <a:tab pos="2170113" algn="l"/>
                <a:tab pos="2530475" algn="l"/>
                <a:tab pos="2894013" algn="l"/>
                <a:tab pos="3254375" algn="l"/>
                <a:tab pos="3617913" algn="l"/>
                <a:tab pos="3978275" algn="l"/>
                <a:tab pos="4340225" algn="l"/>
              </a:tabLst>
              <a:defRPr/>
            </a:pPr>
            <a:r>
              <a:rPr lang="en-US" sz="800" dirty="0">
                <a:hlinkClick r:id="rId3"/>
              </a:rPr>
              <a:t>https://www.govinfo.gov/content/pkg/CFR-2007-title23-vol1/pdf/CFR-2007-title23-vol1-sec658-17.pdf</a:t>
            </a:r>
            <a:r>
              <a:rPr lang="en-US" sz="800" dirty="0"/>
              <a:t> </a:t>
            </a:r>
          </a:p>
          <a:p>
            <a:pPr>
              <a:defRPr/>
            </a:pPr>
            <a:endParaRPr lang="en-US" sz="800" i="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327290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latin typeface="Arial" panose="020B0604020202020204" pitchFamily="34" charset="0"/>
              </a:rPr>
              <a:t>Now for some of the more focused-service solutions. Again, these solutions are sometimes the most cost-effective, either by themselves or paired with another specific-service solution when full service isn’t needed.</a:t>
            </a:r>
          </a:p>
          <a:p>
            <a:endParaRPr lang="en-US" sz="1100" b="0" i="1"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solidFill>
                  <a:srgbClr val="000000"/>
                </a:solidFill>
                <a:latin typeface="Arial" panose="020B0604020202020204" pitchFamily="34" charset="0"/>
                <a:cs typeface="Arial" panose="020B0604020202020204" pitchFamily="34" charset="0"/>
                <a:sym typeface="Helvetica" pitchFamily="2" charset="0"/>
              </a:rPr>
              <a:t>Truck drivers who need heat for the cab or sleeper may consider </a:t>
            </a:r>
            <a:r>
              <a:rPr lang="en-US" altLang="en-US" sz="1100" b="1" dirty="0">
                <a:solidFill>
                  <a:srgbClr val="000000"/>
                </a:solidFill>
                <a:latin typeface="Arial" panose="020B0604020202020204" pitchFamily="34" charset="0"/>
                <a:cs typeface="Arial" panose="020B0604020202020204" pitchFamily="34" charset="0"/>
                <a:sym typeface="Helvetica" pitchFamily="2" charset="0"/>
              </a:rPr>
              <a:t>air heaters</a:t>
            </a:r>
            <a:r>
              <a:rPr lang="en-US" altLang="en-US" sz="1100" dirty="0">
                <a:solidFill>
                  <a:srgbClr val="000000"/>
                </a:solidFill>
                <a:latin typeface="Arial" panose="020B0604020202020204" pitchFamily="34" charset="0"/>
                <a:cs typeface="Arial" panose="020B0604020202020204" pitchFamily="34" charset="0"/>
                <a:sym typeface="Helvetica" pitchFamily="2" charset="0"/>
              </a:rPr>
              <a:t>, which are usually diesel-fired. However, the heaters use less than 10% of the fuel consumed by an idling engine. </a:t>
            </a:r>
            <a:r>
              <a:rPr lang="en-US" sz="1100" b="0" i="0" kern="1200" dirty="0">
                <a:solidFill>
                  <a:schemeClr val="tx1"/>
                </a:solidFill>
                <a:effectLst/>
                <a:latin typeface="Arial" panose="020B0604020202020204" pitchFamily="34" charset="0"/>
                <a:ea typeface="+mn-ea"/>
                <a:cs typeface="+mn-cs"/>
              </a:rPr>
              <a:t>An engine block heater to eliminate diesel "warm up" idling may also be installed. </a:t>
            </a:r>
          </a:p>
          <a:p>
            <a:pPr eaLnBrk="1" hangingPunct="1"/>
            <a:endParaRPr lang="en-US" altLang="en-US" sz="1100" dirty="0">
              <a:solidFill>
                <a:srgbClr val="000000"/>
              </a:solidFill>
              <a:latin typeface="Arial" panose="020B0604020202020204" pitchFamily="34" charset="0"/>
              <a:cs typeface="Arial" panose="020B0604020202020204" pitchFamily="34" charset="0"/>
              <a:sym typeface="Helvetica" pitchFamily="2" charset="0"/>
            </a:endParaRPr>
          </a:p>
          <a:p>
            <a:r>
              <a:rPr lang="en-US" altLang="en-US" sz="1100" b="1" i="0" dirty="0">
                <a:latin typeface="Arial" panose="020B0604020202020204" pitchFamily="34" charset="0"/>
              </a:rPr>
              <a:t>Coolant heaters </a:t>
            </a:r>
            <a:r>
              <a:rPr lang="en-US" altLang="en-US" sz="1100" dirty="0">
                <a:latin typeface="Arial" panose="020B0604020202020204" pitchFamily="34" charset="0"/>
              </a:rPr>
              <a:t>heat the vehicle’s coolant, which is circulated through the regular heat-transfer system. Coolant heaters keep the engine warm, reducing the impact of cold starts, and may provide some cab heat. While they </a:t>
            </a:r>
            <a:r>
              <a:rPr lang="en-US" altLang="en-US" sz="1100" dirty="0"/>
              <a:t>may</a:t>
            </a:r>
            <a:r>
              <a:rPr lang="en-US" altLang="en-US" sz="1100" dirty="0">
                <a:latin typeface="Arial" panose="020B0604020202020204" pitchFamily="34" charset="0"/>
              </a:rPr>
              <a:t> a good option for “day cab” use, they would not be a good option for a driver needing heat over a 10-hour rest period. </a:t>
            </a:r>
          </a:p>
          <a:p>
            <a:pPr eaLnBrk="1" hangingPunct="1"/>
            <a:endParaRPr lang="en-US" altLang="en-US" sz="1100" i="1" dirty="0">
              <a:solidFill>
                <a:srgbClr val="000000"/>
              </a:solidFill>
              <a:latin typeface="Arial" panose="020B0604020202020204" pitchFamily="34" charset="0"/>
              <a:cs typeface="Arial" panose="020B0604020202020204" pitchFamily="34" charset="0"/>
              <a:sym typeface="Helvetica" pitchFamily="2" charset="0"/>
            </a:endParaRPr>
          </a:p>
          <a:p>
            <a:pPr eaLnBrk="1" hangingPunct="1"/>
            <a:r>
              <a:rPr lang="en-US" altLang="en-US" sz="1100" dirty="0">
                <a:solidFill>
                  <a:srgbClr val="000000"/>
                </a:solidFill>
                <a:latin typeface="Arial" panose="020B0604020202020204" pitchFamily="34" charset="0"/>
                <a:cs typeface="Arial" panose="020B0604020202020204" pitchFamily="34" charset="0"/>
                <a:sym typeface="Helvetica" pitchFamily="2" charset="0"/>
              </a:rPr>
              <a:t>If heat is the only “hotel need” during a rest period, a heater will be more cost-effective than an APU. Because heaters use so little fuel, some drivers who have APUs actually run a separate heater when they need only heat. </a:t>
            </a:r>
          </a:p>
          <a:p>
            <a:pPr eaLnBrk="1" hangingPunct="1"/>
            <a:endParaRPr lang="en-US" altLang="en-US" sz="1100" dirty="0">
              <a:solidFill>
                <a:srgbClr val="000000"/>
              </a:solidFill>
              <a:latin typeface="Arial" panose="020B0604020202020204" pitchFamily="34" charset="0"/>
              <a:cs typeface="Arial" panose="020B0604020202020204" pitchFamily="34" charset="0"/>
              <a:sym typeface="Helvetica" pitchFamily="2" charset="0"/>
            </a:endParaRPr>
          </a:p>
          <a:p>
            <a:pPr eaLnBrk="1" hangingPunct="1"/>
            <a:r>
              <a:rPr lang="en-US" altLang="en-US" sz="1100" dirty="0">
                <a:solidFill>
                  <a:srgbClr val="000000"/>
                </a:solidFill>
                <a:latin typeface="Arial" panose="020B0604020202020204" pitchFamily="34" charset="0"/>
                <a:cs typeface="Arial" panose="020B0604020202020204" pitchFamily="34" charset="0"/>
                <a:sym typeface="Helvetica" pitchFamily="2" charset="0"/>
              </a:rPr>
              <a:t>Some heaters are “shore-power compatible</a:t>
            </a:r>
            <a:r>
              <a:rPr lang="en-US" altLang="en-US" sz="1100" dirty="0">
                <a:solidFill>
                  <a:srgbClr val="000000"/>
                </a:solidFill>
                <a:cs typeface="Arial" panose="020B0604020202020204" pitchFamily="34" charset="0"/>
                <a:sym typeface="Helvetica" pitchFamily="2" charset="0"/>
              </a:rPr>
              <a:t>” so can be powered by electricity if an electrical pedestal is available at the truck stop.</a:t>
            </a:r>
            <a:endParaRPr lang="en-US" altLang="en-US" sz="1100" dirty="0">
              <a:solidFill>
                <a:srgbClr val="000000"/>
              </a:solidFill>
              <a:latin typeface="Arial" panose="020B0604020202020204" pitchFamily="34" charset="0"/>
              <a:cs typeface="Arial" panose="020B0604020202020204" pitchFamily="34" charset="0"/>
              <a:sym typeface="Helvetica" pitchFamily="2" charset="0"/>
            </a:endParaRPr>
          </a:p>
          <a:p>
            <a:endParaRPr lang="en-US" dirty="0"/>
          </a:p>
          <a:p>
            <a:pPr>
              <a:defRPr/>
            </a:pPr>
            <a:endParaRPr lang="en-US" sz="800" i="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1738883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Battery-electric air conditioners for trucks use the running engine’s energy to charge the battery. These devices do increase the engine’s operational fuel consumption, but only by a small amount. </a:t>
            </a:r>
          </a:p>
          <a:p>
            <a:endParaRPr lang="en-US" altLang="en-US" sz="1100" b="1" i="1" dirty="0"/>
          </a:p>
          <a:p>
            <a:r>
              <a:rPr lang="en-US" altLang="en-US" b="1" i="1" dirty="0"/>
              <a:t>	</a:t>
            </a:r>
            <a:r>
              <a:rPr lang="en-US" altLang="en-US" sz="1000" b="1" i="1" dirty="0"/>
              <a:t>↘↘↘    </a:t>
            </a:r>
            <a:r>
              <a:rPr lang="en-US" sz="1000" i="1" dirty="0"/>
              <a:t>The emissions from burning this fuel are controlled by the engine's emissions control system and occur on the highway rather than at the truck stop or depot.</a:t>
            </a:r>
          </a:p>
          <a:p>
            <a:endParaRPr lang="en-US" altLang="en-US" dirty="0">
              <a:latin typeface="Arial" panose="020B0604020202020204" pitchFamily="34" charset="0"/>
            </a:endParaRPr>
          </a:p>
          <a:p>
            <a:r>
              <a:rPr lang="en-US" altLang="en-US" sz="1100" dirty="0">
                <a:latin typeface="Arial" panose="020B0604020202020204" pitchFamily="34" charset="0"/>
              </a:rPr>
              <a:t>Many air conditioning options are plug-in capable so can be used at truck stops where grid-power pedestals are available.</a:t>
            </a:r>
          </a:p>
          <a:p>
            <a:r>
              <a:rPr lang="en-US" altLang="en-US" sz="1100" dirty="0">
                <a:latin typeface="Arial" panose="020B0604020202020204" pitchFamily="34" charset="0"/>
              </a:rPr>
              <a:t> </a:t>
            </a:r>
          </a:p>
          <a:p>
            <a:r>
              <a:rPr lang="en-US" altLang="en-US" sz="1100" dirty="0">
                <a:latin typeface="Arial" panose="020B0604020202020204" pitchFamily="34" charset="0"/>
              </a:rPr>
              <a:t>Another option, for hot, dry climates only, is an evaporative cooler. These devices cool the air through the evaporation of water.</a:t>
            </a:r>
            <a:endParaRPr lang="en-US" altLang="en-US" sz="1100" i="1" dirty="0">
              <a:latin typeface="Arial" panose="020B0604020202020204" pitchFamily="34" charset="0"/>
            </a:endParaRPr>
          </a:p>
          <a:p>
            <a:endParaRPr lang="en-US" altLang="en-US" sz="800" dirty="0">
              <a:latin typeface="Arial" panose="020B0604020202020204" pitchFamily="34" charset="0"/>
            </a:endParaRPr>
          </a:p>
          <a:p>
            <a:r>
              <a:rPr lang="en-US" altLang="en-US" sz="800" dirty="0">
                <a:latin typeface="Arial" panose="020B0604020202020204" pitchFamily="34" charset="0"/>
              </a:rPr>
              <a:t> 	</a:t>
            </a:r>
            <a:r>
              <a:rPr lang="en-US" altLang="en-US" sz="1000" i="1" dirty="0">
                <a:latin typeface="Arial" panose="020B0604020202020204" pitchFamily="34" charset="0"/>
              </a:rPr>
              <a:t>↘↘↘  A concern with battery-electric air conditioners is duration of service; if a truck will need A/C for more than 8-10 hours, such as over a 34-hour restart period, the unit will need to be recharged by idling the engine for a number of hours unless the device is standby-power compatible and there’s a place to plug in. </a:t>
            </a:r>
          </a:p>
          <a:p>
            <a:endParaRPr lang="en-US" altLang="en-US" sz="1000" i="1" dirty="0">
              <a:latin typeface="Arial" panose="020B0604020202020204" pitchFamily="34" charset="0"/>
            </a:endParaRPr>
          </a:p>
          <a:p>
            <a:endParaRPr lang="en-US" sz="1000" dirty="0"/>
          </a:p>
          <a:p>
            <a:pPr>
              <a:defRPr/>
            </a:pPr>
            <a:endParaRPr lang="en-US" sz="800" i="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8553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cs typeface="Arial" panose="020B0604020202020204" pitchFamily="34" charset="0"/>
                <a:sym typeface="Helvetica" pitchFamily="2" charset="0"/>
              </a:rPr>
              <a:t>Here’s another technology type that supports idle reduction. Engine idle management systems reduce—but do not eliminate—idling time.</a:t>
            </a:r>
          </a:p>
          <a:p>
            <a:pPr eaLnBrk="1" hangingPunct="1"/>
            <a:endParaRPr lang="en-US" altLang="en-US" sz="1100" dirty="0">
              <a:cs typeface="Arial" panose="020B0604020202020204" pitchFamily="34" charset="0"/>
              <a:sym typeface="Helvetica" pitchFamily="2" charset="0"/>
            </a:endParaRPr>
          </a:p>
          <a:p>
            <a:pPr eaLnBrk="1" hangingPunct="1"/>
            <a:r>
              <a:rPr lang="en-US" altLang="en-US" sz="1100" dirty="0">
                <a:cs typeface="Arial" panose="020B0604020202020204" pitchFamily="34" charset="0"/>
                <a:sym typeface="Helvetica" pitchFamily="2" charset="0"/>
              </a:rPr>
              <a:t>Some heavy-duty trucks are equipped with </a:t>
            </a:r>
            <a:r>
              <a:rPr lang="en-US" altLang="en-US" sz="1100" b="1" dirty="0">
                <a:cs typeface="Arial" panose="020B0604020202020204" pitchFamily="34" charset="0"/>
                <a:sym typeface="Helvetica" pitchFamily="2" charset="0"/>
              </a:rPr>
              <a:t>idle timers</a:t>
            </a:r>
            <a:r>
              <a:rPr lang="en-US" altLang="en-US" sz="1100" dirty="0">
                <a:cs typeface="Arial" panose="020B0604020202020204" pitchFamily="34" charset="0"/>
                <a:sym typeface="Helvetica" pitchFamily="2" charset="0"/>
              </a:rPr>
              <a:t>. These simply turn the engine off after the truck has been stationary (and in Park) for a preset amount of time. Idle timers help reduce idling at shorter stops, but they are not a solution for reducing overnight idling where engine-off power is needed.</a:t>
            </a:r>
          </a:p>
          <a:p>
            <a:pPr eaLnBrk="1" hangingPunct="1"/>
            <a:endParaRPr lang="en-US" altLang="en-US" sz="1100" dirty="0">
              <a:cs typeface="Arial" panose="020B0604020202020204" pitchFamily="34" charset="0"/>
              <a:sym typeface="Helvetica" pitchFamily="2" charset="0"/>
            </a:endParaRPr>
          </a:p>
          <a:p>
            <a:r>
              <a:rPr lang="en-US" altLang="en-US" sz="1100" b="1" dirty="0">
                <a:ea typeface="ヒラギノ角ゴ ProN W3" panose="020B0300000000000000" pitchFamily="34" charset="-128"/>
                <a:sym typeface="Helvetica" pitchFamily="2" charset="0"/>
              </a:rPr>
              <a:t>Automatic engine shut-down/start-up systems</a:t>
            </a:r>
            <a:r>
              <a:rPr lang="en-US" altLang="en-US" sz="1100" dirty="0">
                <a:ea typeface="ヒラギノ角ゴ ProN W3" panose="020B0300000000000000" pitchFamily="34" charset="-128"/>
                <a:sym typeface="Helvetica" pitchFamily="2" charset="0"/>
              </a:rPr>
              <a:t> take idle limiters to the next level. With the use of temperature sensors, they turn the engine on and off intermittently to keep the cab/sleeper within a certain temperature range. One downside is that the noise associated with an engine turning on and off intermittently may disturb truckers’ sleep. Also, in </a:t>
            </a:r>
            <a:r>
              <a:rPr lang="en-US" sz="1100" dirty="0"/>
              <a:t>extreme temperatures, fuel savings may be minimal.</a:t>
            </a:r>
            <a:endParaRPr lang="en-US" altLang="en-US" sz="1100" dirty="0">
              <a:cs typeface="Arial" panose="020B0604020202020204" pitchFamily="34" charset="0"/>
              <a:sym typeface="Helvetica" pitchFamily="2" charset="0"/>
            </a:endParaRPr>
          </a:p>
          <a:p>
            <a:pPr>
              <a:defRPr/>
            </a:pPr>
            <a:endParaRPr lang="en-US" sz="1100" i="0" dirty="0">
              <a:solidFill>
                <a:schemeClr val="tx1"/>
              </a:solidFill>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472270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defRPr/>
            </a:pPr>
            <a:r>
              <a:rPr lang="en-US" sz="1000" b="0" i="0" kern="1200" dirty="0">
                <a:solidFill>
                  <a:schemeClr val="tx1"/>
                </a:solidFill>
                <a:effectLst/>
                <a:latin typeface="Arial" panose="020B0604020202020204" pitchFamily="34" charset="0"/>
                <a:ea typeface="+mn-ea"/>
                <a:cs typeface="+mn-cs"/>
              </a:rPr>
              <a:t>Electrified parking spaces—sometimes called truck stop electrification, shore power, wayside power, or electric standby—provide off-board power, and sometimes equipment, for engine-off </a:t>
            </a:r>
            <a:r>
              <a:rPr lang="en-US" altLang="en-US" sz="1000" i="0" dirty="0">
                <a:solidFill>
                  <a:srgbClr val="000000"/>
                </a:solidFill>
                <a:ea typeface="ＭＳ Ｐゴシック" charset="-128"/>
                <a:cs typeface="Arial" charset="0"/>
                <a:sym typeface="Helvetica" charset="0"/>
              </a:rPr>
              <a:t>heating, cooling, and other </a:t>
            </a:r>
            <a:r>
              <a:rPr lang="en-US" altLang="en-US" sz="1000" dirty="0">
                <a:solidFill>
                  <a:srgbClr val="000000"/>
                </a:solidFill>
                <a:ea typeface="ＭＳ Ｐゴシック" charset="-128"/>
                <a:cs typeface="Arial" charset="0"/>
                <a:sym typeface="Helvetica" charset="0"/>
              </a:rPr>
              <a:t>truck driver necessities</a:t>
            </a:r>
            <a:r>
              <a:rPr lang="en-US" altLang="en-US" sz="1000" i="0" dirty="0">
                <a:solidFill>
                  <a:srgbClr val="000000"/>
                </a:solidFill>
                <a:ea typeface="ＭＳ Ｐゴシック" charset="-128"/>
                <a:cs typeface="Arial" charset="0"/>
                <a:sym typeface="Helvetica" charset="0"/>
              </a:rPr>
              <a:t>.</a:t>
            </a:r>
          </a:p>
          <a:p>
            <a:pPr lvl="1"/>
            <a:endParaRPr lang="en-US" sz="900" b="0" i="0" kern="1200" dirty="0">
              <a:solidFill>
                <a:schemeClr val="tx1"/>
              </a:solidFill>
              <a:effectLst/>
              <a:latin typeface="Arial" panose="020B0604020202020204" pitchFamily="34" charset="0"/>
              <a:ea typeface="+mn-ea"/>
              <a:cs typeface="+mn-cs"/>
            </a:endParaRPr>
          </a:p>
          <a:p>
            <a:pPr lvl="1"/>
            <a:r>
              <a:rPr lang="en-US" sz="1000" b="1" i="1" kern="1200" dirty="0">
                <a:solidFill>
                  <a:schemeClr val="tx1"/>
                </a:solidFill>
                <a:effectLst/>
                <a:latin typeface="Arial" panose="020B0604020202020204" pitchFamily="34" charset="0"/>
                <a:ea typeface="+mn-ea"/>
                <a:cs typeface="+mn-cs"/>
              </a:rPr>
              <a:t>Single-system</a:t>
            </a:r>
            <a:r>
              <a:rPr lang="en-US" sz="1000" b="0" i="1" kern="1200" dirty="0">
                <a:solidFill>
                  <a:schemeClr val="tx1"/>
                </a:solidFill>
                <a:effectLst/>
                <a:latin typeface="Arial" panose="020B0604020202020204" pitchFamily="34" charset="0"/>
                <a:ea typeface="+mn-ea"/>
                <a:cs typeface="+mn-cs"/>
              </a:rPr>
              <a:t> </a:t>
            </a:r>
            <a:r>
              <a:rPr lang="en-US" sz="1000" b="0" i="0" kern="1200" dirty="0">
                <a:solidFill>
                  <a:schemeClr val="tx1"/>
                </a:solidFill>
                <a:effectLst/>
                <a:latin typeface="Arial" panose="020B0604020202020204" pitchFamily="34" charset="0"/>
                <a:ea typeface="+mn-ea"/>
                <a:cs typeface="+mn-cs"/>
              </a:rPr>
              <a:t>EPS technology provides HVAC directly to the truck via a gantry- or pedestal-mounted duct. These installations, located at truck stops or truck terminals, may also provide electricity and amenities such as internet access. This is called “single system” because no special on-board equipment is needed.</a:t>
            </a:r>
          </a:p>
          <a:p>
            <a:pPr lvl="1"/>
            <a:endParaRPr lang="en-US" sz="800" b="0" i="1" kern="1200" dirty="0">
              <a:solidFill>
                <a:schemeClr val="tx1"/>
              </a:solidFill>
              <a:effectLst/>
              <a:latin typeface="Arial" panose="020B0604020202020204" pitchFamily="34" charset="0"/>
              <a:ea typeface="+mn-ea"/>
              <a:cs typeface="+mn-cs"/>
            </a:endParaRPr>
          </a:p>
          <a:p>
            <a:pPr lvl="1">
              <a:defRPr/>
            </a:pPr>
            <a:r>
              <a:rPr lang="en-US" sz="1000" b="0" i="1" kern="1200" dirty="0">
                <a:solidFill>
                  <a:schemeClr val="tx1"/>
                </a:solidFill>
                <a:effectLst/>
                <a:latin typeface="Arial" panose="020B0604020202020204" pitchFamily="34" charset="0"/>
                <a:ea typeface="+mn-ea"/>
                <a:cs typeface="+mn-cs"/>
              </a:rPr>
              <a:t>	</a:t>
            </a:r>
            <a:r>
              <a:rPr lang="en-US" altLang="en-US" sz="800" b="1" i="1" dirty="0"/>
              <a:t> ↘↘↘ </a:t>
            </a:r>
            <a:r>
              <a:rPr lang="en-US" sz="800" b="0" i="0" kern="1200" dirty="0">
                <a:solidFill>
                  <a:schemeClr val="tx1"/>
                </a:solidFill>
                <a:effectLst/>
                <a:latin typeface="Arial" panose="020B0604020202020204" pitchFamily="34" charset="0"/>
                <a:ea typeface="+mn-ea"/>
                <a:cs typeface="+mn-cs"/>
              </a:rPr>
              <a:t> </a:t>
            </a:r>
            <a:r>
              <a:rPr lang="en-US" altLang="en-US" sz="800" i="1" dirty="0">
                <a:solidFill>
                  <a:srgbClr val="000000"/>
                </a:solidFill>
                <a:latin typeface="Arial" panose="020B0604020202020204" pitchFamily="34" charset="0"/>
                <a:cs typeface="Arial" panose="020B0604020202020204" pitchFamily="34" charset="0"/>
                <a:sym typeface="Helvetica" pitchFamily="2" charset="0"/>
              </a:rPr>
              <a:t>While single-system EPS is a particularly cost-effective </a:t>
            </a:r>
            <a:r>
              <a:rPr lang="en-US" altLang="en-US" sz="800" i="1" dirty="0">
                <a:latin typeface="Arial" panose="020B0604020202020204" pitchFamily="34" charset="0"/>
              </a:rPr>
              <a:t>option for the provision of air conditioning, its availability is limited. Single-system EPS systems have been installed successfully at several truck terminals.</a:t>
            </a:r>
            <a:endParaRPr lang="en-US" altLang="en-US" sz="800" i="1" dirty="0">
              <a:solidFill>
                <a:srgbClr val="000000"/>
              </a:solidFill>
              <a:latin typeface="Arial" panose="020B0604020202020204" pitchFamily="34" charset="0"/>
              <a:cs typeface="Arial" panose="020B0604020202020204" pitchFamily="34" charset="0"/>
              <a:sym typeface="Helvetica" pitchFamily="2" charset="0"/>
            </a:endParaRPr>
          </a:p>
          <a:p>
            <a:pPr lvl="1"/>
            <a:endParaRPr lang="en-US" sz="800" b="0" i="0" kern="1200" dirty="0">
              <a:solidFill>
                <a:schemeClr val="tx1"/>
              </a:solidFill>
              <a:effectLst/>
              <a:latin typeface="Arial" panose="020B0604020202020204" pitchFamily="34" charset="0"/>
              <a:ea typeface="+mn-ea"/>
              <a:cs typeface="+mn-cs"/>
            </a:endParaRPr>
          </a:p>
          <a:p>
            <a:pPr lvl="1">
              <a:defRPr/>
            </a:pPr>
            <a:r>
              <a:rPr lang="en-US" sz="1000" b="0" i="0" kern="1200" dirty="0">
                <a:solidFill>
                  <a:schemeClr val="tx1"/>
                </a:solidFill>
                <a:effectLst/>
                <a:latin typeface="Arial" panose="020B0604020202020204" pitchFamily="34" charset="0"/>
                <a:ea typeface="+mn-ea"/>
                <a:cs typeface="+mn-cs"/>
              </a:rPr>
              <a:t>With</a:t>
            </a:r>
            <a:r>
              <a:rPr lang="en-US" sz="1000" b="0" i="1" kern="1200" dirty="0">
                <a:solidFill>
                  <a:schemeClr val="tx1"/>
                </a:solidFill>
                <a:effectLst/>
                <a:latin typeface="Arial" panose="020B0604020202020204" pitchFamily="34" charset="0"/>
                <a:ea typeface="+mn-ea"/>
                <a:cs typeface="+mn-cs"/>
              </a:rPr>
              <a:t> </a:t>
            </a:r>
            <a:r>
              <a:rPr lang="en-US" sz="1000" b="1" i="1" kern="1200" dirty="0">
                <a:solidFill>
                  <a:schemeClr val="tx1"/>
                </a:solidFill>
                <a:effectLst/>
                <a:latin typeface="Arial" panose="020B0604020202020204" pitchFamily="34" charset="0"/>
                <a:ea typeface="+mn-ea"/>
                <a:cs typeface="+mn-cs"/>
              </a:rPr>
              <a:t>dual-system </a:t>
            </a:r>
            <a:r>
              <a:rPr lang="en-US" altLang="en-US" sz="1000" dirty="0">
                <a:latin typeface="Arial" panose="020B0604020202020204" pitchFamily="34" charset="0"/>
              </a:rPr>
              <a:t>EPS, a truck driver plugs in his or her APU, heater, and/or other devices to an </a:t>
            </a:r>
            <a:r>
              <a:rPr lang="en-US" altLang="en-US" sz="1000" dirty="0"/>
              <a:t>electricity </a:t>
            </a:r>
            <a:r>
              <a:rPr lang="en-US" altLang="en-US" sz="1000" dirty="0">
                <a:latin typeface="Arial" panose="020B0604020202020204" pitchFamily="34" charset="0"/>
              </a:rPr>
              <a:t>pedestal. This is </a:t>
            </a:r>
            <a:r>
              <a:rPr lang="en-US" altLang="en-US" sz="1000" dirty="0"/>
              <a:t>c</a:t>
            </a:r>
            <a:r>
              <a:rPr lang="en-US" sz="1000" b="0" i="0" kern="1200" dirty="0">
                <a:solidFill>
                  <a:schemeClr val="tx1"/>
                </a:solidFill>
                <a:effectLst/>
                <a:latin typeface="Arial" panose="020B0604020202020204" pitchFamily="34" charset="0"/>
                <a:ea typeface="+mn-ea"/>
                <a:cs typeface="+mn-cs"/>
              </a:rPr>
              <a:t>alled “dual-system” because trucks must be equipped with </a:t>
            </a:r>
            <a:r>
              <a:rPr lang="en-US" sz="1000" dirty="0"/>
              <a:t>equipment that’s shore-power compatible.</a:t>
            </a:r>
            <a:endParaRPr lang="en-US" sz="1000" b="0" i="0" kern="1200" dirty="0">
              <a:solidFill>
                <a:schemeClr val="tx1"/>
              </a:solidFill>
              <a:effectLst/>
              <a:latin typeface="Arial" panose="020B06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altLang="en-US" sz="900" i="1" dirty="0">
              <a:latin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en-US" sz="900" i="1" dirty="0">
                <a:latin typeface="Arial" panose="020B0604020202020204" pitchFamily="34" charset="0"/>
                <a:cs typeface="Arial" panose="020B0604020202020204" pitchFamily="34" charset="0"/>
                <a:sym typeface="Arial" panose="020B0604020202020204" pitchFamily="34" charset="0"/>
              </a:rPr>
              <a:t>	⃝    Presenter. </a:t>
            </a:r>
            <a:r>
              <a:rPr lang="en-US" altLang="en-US" sz="900" b="1" i="1" dirty="0">
                <a:latin typeface="Arial" panose="020B0604020202020204" pitchFamily="34" charset="0"/>
                <a:cs typeface="Arial" panose="020B0604020202020204" pitchFamily="34" charset="0"/>
                <a:sym typeface="Arial" panose="020B0604020202020204" pitchFamily="34" charset="0"/>
              </a:rPr>
              <a:t>IdleAir </a:t>
            </a:r>
            <a:r>
              <a:rPr lang="en-US" altLang="en-US" sz="900" i="1" dirty="0">
                <a:latin typeface="Arial" panose="020B0604020202020204" pitchFamily="34" charset="0"/>
                <a:cs typeface="Arial" panose="020B0604020202020204" pitchFamily="34" charset="0"/>
                <a:sym typeface="Arial" panose="020B0604020202020204" pitchFamily="34" charset="0"/>
              </a:rPr>
              <a:t>is currently the only active provider of single-system TSE. Before presenting, you may want to check IdleAir’s website (idleair.com) for recent news or updated offerings. </a:t>
            </a:r>
            <a:r>
              <a:rPr lang="en-US" altLang="en-US" sz="900" i="1"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 </a:t>
            </a:r>
            <a:r>
              <a:rPr lang="en-US" altLang="en-US" sz="900" b="1" i="1"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Shorepower </a:t>
            </a:r>
            <a:r>
              <a:rPr lang="en-US" altLang="en-US" sz="900" i="1"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is currently the most-active provider of dual-system TSE. Before presenting, you may want to check Shorepower’s website (shorepower.com) for recent news or updated offerings. </a:t>
            </a:r>
            <a:endParaRPr lang="en-US" altLang="en-US" sz="900" dirty="0">
              <a:solidFill>
                <a:srgbClr val="000000"/>
              </a:solidFill>
              <a:ea typeface="ＭＳ Ｐゴシック" charset="-128"/>
              <a:cs typeface="Arial" charset="0"/>
              <a:sym typeface="Helvetica" charset="0"/>
            </a:endParaRPr>
          </a:p>
          <a:p>
            <a:pPr eaLnBrk="1" hangingPunct="1">
              <a:lnSpc>
                <a:spcPct val="90000"/>
              </a:lnSpc>
              <a:tabLst>
                <a:tab pos="360999" algn="l"/>
                <a:tab pos="723597" algn="l"/>
                <a:tab pos="1084596" algn="l"/>
                <a:tab pos="1447192" algn="l"/>
                <a:tab pos="1808192" algn="l"/>
                <a:tab pos="2170789" algn="l"/>
                <a:tab pos="2531788" algn="l"/>
                <a:tab pos="2894385" algn="l"/>
                <a:tab pos="3255384" algn="l"/>
                <a:tab pos="3617981" algn="l"/>
                <a:tab pos="3978981" algn="l"/>
                <a:tab pos="4341577" algn="l"/>
              </a:tabLst>
              <a:defRPr/>
            </a:pPr>
            <a:endParaRPr lang="en-US" altLang="en-US" sz="900" b="1" dirty="0">
              <a:solidFill>
                <a:srgbClr val="000000"/>
              </a:solidFill>
              <a:ea typeface="ＭＳ Ｐゴシック" charset="-128"/>
              <a:cs typeface="Arial" charset="0"/>
              <a:sym typeface="Helvetica" charset="0"/>
            </a:endParaRPr>
          </a:p>
          <a:p>
            <a:pPr lvl="1">
              <a:buFont typeface="Arial" panose="020B0604020202020204" pitchFamily="34" charset="0"/>
              <a:buNone/>
              <a:tabLst>
                <a:tab pos="360999" algn="l"/>
                <a:tab pos="723597" algn="l"/>
                <a:tab pos="1084596" algn="l"/>
                <a:tab pos="1447192" algn="l"/>
                <a:tab pos="1808192" algn="l"/>
                <a:tab pos="2170789" algn="l"/>
                <a:tab pos="2531788" algn="l"/>
                <a:tab pos="2894385" algn="l"/>
                <a:tab pos="3255384" algn="l"/>
                <a:tab pos="3617981" algn="l"/>
                <a:tab pos="3978981" algn="l"/>
                <a:tab pos="4341577" algn="l"/>
              </a:tabLst>
              <a:defRPr/>
            </a:pPr>
            <a:r>
              <a:rPr lang="en-US" altLang="en-US" sz="900" b="1" i="1" dirty="0"/>
              <a:t>	</a:t>
            </a:r>
            <a:r>
              <a:rPr lang="en-US" altLang="en-US" sz="800" b="1" i="1" dirty="0"/>
              <a:t>↘↘↘     </a:t>
            </a:r>
            <a:r>
              <a:rPr lang="en-US" altLang="en-US" sz="800" i="1" dirty="0">
                <a:solidFill>
                  <a:srgbClr val="000000"/>
                </a:solidFill>
                <a:cs typeface="Arial" charset="0"/>
                <a:sym typeface="Helvetica" charset="0"/>
              </a:rPr>
              <a:t>Electrified parking spaces produce no local emissions, although there are upstream emissions from electricity generation and the production and transport of power-plant fuel. The source of the electricity generated (e.g., hydropower, nuclear, or coal) will determine the overall emissions picture.</a:t>
            </a:r>
          </a:p>
          <a:p>
            <a:endParaRPr lang="en-US" dirty="0"/>
          </a:p>
          <a:p>
            <a:pPr>
              <a:defRPr/>
            </a:pPr>
            <a:endParaRPr lang="en-US" sz="800" i="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3853705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cs typeface="Arial" panose="020B0604020202020204" pitchFamily="34" charset="0"/>
              </a:rPr>
              <a:t>Finally, here are some technologies that complement the primary idle reduction technologies.   </a:t>
            </a:r>
          </a:p>
          <a:p>
            <a:endParaRPr lang="en-US" altLang="en-US" sz="1100" dirty="0">
              <a:cs typeface="Arial" panose="020B0604020202020204" pitchFamily="34" charset="0"/>
            </a:endParaRPr>
          </a:p>
          <a:p>
            <a:r>
              <a:rPr lang="en-US" altLang="en-US" sz="1100" b="1" dirty="0">
                <a:solidFill>
                  <a:srgbClr val="000000"/>
                </a:solidFill>
                <a:cs typeface="Arial" panose="020B0604020202020204" pitchFamily="34" charset="0"/>
                <a:sym typeface="Helvetica" pitchFamily="2" charset="0"/>
              </a:rPr>
              <a:t>Telematics systems, </a:t>
            </a:r>
            <a:r>
              <a:rPr lang="en-US" altLang="en-US" sz="1100" dirty="0">
                <a:solidFill>
                  <a:srgbClr val="000000"/>
                </a:solidFill>
                <a:cs typeface="Arial" panose="020B0604020202020204" pitchFamily="34" charset="0"/>
                <a:sym typeface="Helvetica" pitchFamily="2" charset="0"/>
              </a:rPr>
              <a:t>which have become widely available and are rapidly growing in sophistication, can play a key role in idle reduction. While telematics systems do not themselves reduce idling or provide power for engine-off services, they can provide data on unnecessary or prolonged idling and other behaviors that reduce fuel economy. </a:t>
            </a:r>
            <a:r>
              <a:rPr lang="en-US" altLang="en-US" sz="1100" dirty="0">
                <a:cs typeface="Arial" panose="020B0604020202020204" pitchFamily="34" charset="0"/>
              </a:rPr>
              <a:t>Many fleets have reported surprisingly high idling-time percentages; these data allow them to devise ways to tackle idling fuel losses.</a:t>
            </a:r>
          </a:p>
          <a:p>
            <a:endParaRPr lang="en-US" altLang="en-US" sz="1100" dirty="0">
              <a:cs typeface="Arial" panose="020B0604020202020204" pitchFamily="34" charset="0"/>
            </a:endParaRPr>
          </a:p>
          <a:p>
            <a:r>
              <a:rPr lang="en-US" altLang="en-US" sz="1100" b="1" dirty="0">
                <a:cs typeface="Arial" panose="020B0604020202020204" pitchFamily="34" charset="0"/>
              </a:rPr>
              <a:t>Other approaches</a:t>
            </a:r>
            <a:r>
              <a:rPr lang="en-US" altLang="en-US" sz="1100" dirty="0">
                <a:cs typeface="Arial" panose="020B0604020202020204" pitchFamily="34" charset="0"/>
              </a:rPr>
              <a:t>, such as the use of cab insulation, window glazing, and reflective paint, may reduce a stationary vehicle’s energy requirements. Doing so may allow the use of smaller, lighter, and less-expensive idle reduction equipment. Passive measures, such as parking in the shade in summer or facing south in winter, will also reduce power needs. </a:t>
            </a:r>
          </a:p>
          <a:p>
            <a:endParaRPr lang="en-US" altLang="en-US" sz="8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	</a:t>
            </a:r>
            <a:r>
              <a:rPr lang="en-US" altLang="en-US" sz="1000" i="1" dirty="0">
                <a:latin typeface="Arial" panose="020B0604020202020204" pitchFamily="34" charset="0"/>
                <a:cs typeface="Arial" panose="020B0604020202020204" pitchFamily="34" charset="0"/>
                <a:sym typeface="Arial" panose="020B0604020202020204" pitchFamily="34" charset="0"/>
              </a:rPr>
              <a:t>⃝    Presenter: The</a:t>
            </a:r>
            <a:r>
              <a:rPr lang="en-US" altLang="en-US" sz="1000" i="1" dirty="0">
                <a:latin typeface="Arial" panose="020B0604020202020204" pitchFamily="34" charset="0"/>
                <a:cs typeface="Arial" panose="020B0604020202020204" pitchFamily="34" charset="0"/>
              </a:rPr>
              <a:t> DOE/VTO fact sheet, </a:t>
            </a:r>
            <a:r>
              <a:rPr lang="en-US" altLang="en-US" sz="1000" i="1" dirty="0">
                <a:latin typeface="Arial" panose="020B0604020202020204" pitchFamily="34" charset="0"/>
              </a:rPr>
              <a:t>“CoolCab: Reducing Thermal Loads in Long-Haul Trucks,” </a:t>
            </a:r>
            <a:r>
              <a:rPr lang="en-US" altLang="en-US" sz="1000" i="1" dirty="0">
                <a:latin typeface="Arial" panose="020B0604020202020204" pitchFamily="34" charset="0"/>
                <a:cs typeface="Arial" panose="020B0604020202020204" pitchFamily="34" charset="0"/>
              </a:rPr>
              <a:t>addresses the use of </a:t>
            </a:r>
            <a:r>
              <a:rPr lang="en-US" altLang="en-US" sz="1000" i="1" dirty="0">
                <a:latin typeface="Arial" panose="020B0604020202020204" pitchFamily="34" charset="0"/>
              </a:rPr>
              <a:t>sleeper-cab curtains, standard window shades, and insulated windows in long-haul trucks. It’s available at afdc.energy.gov/pdfs/47415.pdf. </a:t>
            </a:r>
            <a:endParaRPr lang="en-US" altLang="en-US" sz="1000" i="1" dirty="0">
              <a:latin typeface="Arial" panose="020B0604020202020204" pitchFamily="34" charset="0"/>
              <a:cs typeface="Arial" panose="020B0604020202020204" pitchFamily="34" charset="0"/>
            </a:endParaRPr>
          </a:p>
          <a:p>
            <a:pPr>
              <a:defRPr/>
            </a:pPr>
            <a:endParaRPr lang="en-US" sz="800" i="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1409433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tx1"/>
                </a:solidFill>
                <a:latin typeface="Arial" panose="020B0604020202020204" pitchFamily="34" charset="0"/>
                <a:cs typeface="Arial" panose="020B0604020202020204" pitchFamily="34" charset="0"/>
              </a:rPr>
              <a:t>I’m now going to introduce you to some valuable resources. </a:t>
            </a:r>
            <a:r>
              <a:rPr lang="en-US" sz="1100" b="1" dirty="0">
                <a:solidFill>
                  <a:schemeClr val="tx1"/>
                </a:solidFill>
                <a:latin typeface="Arial" panose="020B0604020202020204" pitchFamily="34" charset="0"/>
                <a:cs typeface="Arial" panose="020B0604020202020204" pitchFamily="34" charset="0"/>
              </a:rPr>
              <a:t>Idling Reduction Technology Solutions for Class 1-8 Vehicles</a:t>
            </a:r>
            <a:r>
              <a:rPr lang="en-US" sz="1100" dirty="0">
                <a:solidFill>
                  <a:schemeClr val="tx1"/>
                </a:solidFill>
                <a:latin typeface="Arial" panose="020B0604020202020204" pitchFamily="34" charset="0"/>
                <a:cs typeface="Arial" panose="020B0604020202020204" pitchFamily="34" charset="0"/>
              </a:rPr>
              <a:t> is a table of about 45 idle reduction technologies with basic information and direct links to the manufacturer pages. </a:t>
            </a:r>
          </a:p>
          <a:p>
            <a:endParaRPr lang="en-US" sz="110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It is organized by stationary services needed (such as heat, cooling, or both with the addition of power) along with vehicle size. Look for solutions identified as </a:t>
            </a:r>
            <a:r>
              <a:rPr lang="en-US" sz="1100" i="1" dirty="0">
                <a:solidFill>
                  <a:schemeClr val="tx1"/>
                </a:solidFill>
                <a:latin typeface="Arial" panose="020B0604020202020204" pitchFamily="34" charset="0"/>
                <a:cs typeface="Arial" panose="020B0604020202020204" pitchFamily="34" charset="0"/>
              </a:rPr>
              <a:t>HD</a:t>
            </a:r>
            <a:r>
              <a:rPr lang="en-US" sz="1100" dirty="0">
                <a:solidFill>
                  <a:schemeClr val="tx1"/>
                </a:solidFill>
                <a:latin typeface="Arial" panose="020B0604020202020204" pitchFamily="34" charset="0"/>
                <a:cs typeface="Arial" panose="020B0604020202020204" pitchFamily="34" charset="0"/>
              </a:rPr>
              <a:t> for heavy duty. </a:t>
            </a:r>
          </a:p>
          <a:p>
            <a:endParaRPr lang="en-US" sz="1200" dirty="0">
              <a:cs typeface="Arial" panose="020B0604020202020204" pitchFamily="34" charset="0"/>
            </a:endParaRPr>
          </a:p>
          <a:p>
            <a:r>
              <a:rPr lang="en-US" altLang="en-US" sz="1200" i="1" dirty="0">
                <a:cs typeface="Arial" panose="020B0604020202020204" pitchFamily="34" charset="0"/>
                <a:sym typeface="Arial" panose="020B0604020202020204" pitchFamily="34" charset="0"/>
              </a:rPr>
              <a:t>	</a:t>
            </a:r>
            <a:r>
              <a:rPr lang="en-US" altLang="en-US" sz="1000" i="1" dirty="0">
                <a:cs typeface="Arial" panose="020B0604020202020204" pitchFamily="34" charset="0"/>
                <a:sym typeface="Arial" panose="020B0604020202020204" pitchFamily="34" charset="0"/>
              </a:rPr>
              <a:t>⃝    Presenter: If you brought copies, mention that attendees can pick up a copy after the session.</a:t>
            </a:r>
            <a:endParaRPr lang="en-US" sz="10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18</a:t>
            </a:fld>
            <a:endParaRPr lang="en-US" dirty="0"/>
          </a:p>
        </p:txBody>
      </p:sp>
    </p:spTree>
    <p:extLst>
      <p:ext uri="{BB962C8B-B14F-4D97-AF65-F5344CB8AC3E}">
        <p14:creationId xmlns:p14="http://schemas.microsoft.com/office/powerpoint/2010/main" val="1714361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Aft>
                <a:spcPts val="0"/>
              </a:spcAft>
              <a:buClrTx/>
              <a:buSzTx/>
              <a:buFontTx/>
              <a:buNone/>
              <a:tabLst/>
              <a:defRPr/>
            </a:pPr>
            <a:r>
              <a:rPr lang="en-US" sz="1100" b="0" kern="1200" dirty="0">
                <a:solidFill>
                  <a:schemeClr val="tx1"/>
                </a:solidFill>
                <a:effectLst/>
                <a:latin typeface="Arial" panose="020B0604020202020204" pitchFamily="34" charset="0"/>
                <a:ea typeface="+mn-ea"/>
                <a:cs typeface="+mn-cs"/>
              </a:rPr>
              <a:t>The cost-effectiveness of any idle reduction approach or technology depends on the amount of idling to be offset, which depends in part on the climate where the vehicle is operated. </a:t>
            </a:r>
          </a:p>
          <a:p>
            <a:pPr marL="0" marR="0" lvl="0" indent="0" algn="l" defTabSz="914400" rtl="0" eaLnBrk="1" fontAlgn="auto" latinLnBrk="0" hangingPunct="1">
              <a:lnSpc>
                <a:spcPct val="100000"/>
              </a:lnSpc>
              <a:spcAft>
                <a:spcPts val="0"/>
              </a:spcAft>
              <a:buClrTx/>
              <a:buSzTx/>
              <a:buFontTx/>
              <a:buNone/>
              <a:tabLst/>
              <a:defRPr/>
            </a:pPr>
            <a:endParaRPr lang="en-US" sz="1100" i="1" dirty="0"/>
          </a:p>
          <a:p>
            <a:pPr marL="0" marR="0" lvl="0" indent="0" algn="l" defTabSz="914400" rtl="0" eaLnBrk="1" fontAlgn="auto" latinLnBrk="0" hangingPunct="1">
              <a:lnSpc>
                <a:spcPct val="100000"/>
              </a:lnSpc>
              <a:spcAft>
                <a:spcPts val="0"/>
              </a:spcAft>
              <a:buClrTx/>
              <a:buSzTx/>
              <a:buFontTx/>
              <a:buNone/>
              <a:tabLst/>
              <a:defRPr/>
            </a:pPr>
            <a:r>
              <a:rPr lang="en-US" altLang="en-US" sz="1100" dirty="0">
                <a:solidFill>
                  <a:srgbClr val="000000"/>
                </a:solidFill>
                <a:latin typeface="Arial" panose="020B0604020202020204" pitchFamily="34" charset="0"/>
                <a:cs typeface="Arial" panose="020B0604020202020204" pitchFamily="34" charset="0"/>
                <a:sym typeface="Arial" panose="020B0604020202020204" pitchFamily="34" charset="0"/>
              </a:rPr>
              <a:t>Argonne National Laboratory provides this calculator that allows fleet managers, owner-operators, and others to determine how much money they can save with idle reduction. </a:t>
            </a:r>
          </a:p>
          <a:p>
            <a:pPr marL="0" marR="0" lvl="0" indent="0" algn="l" defTabSz="914400" rtl="0" eaLnBrk="1" fontAlgn="auto" latinLnBrk="0" hangingPunct="1">
              <a:lnSpc>
                <a:spcPct val="100000"/>
              </a:lnSpc>
              <a:spcAft>
                <a:spcPts val="0"/>
              </a:spcAft>
              <a:buClrTx/>
              <a:buSzTx/>
              <a:buFontTx/>
              <a:buNone/>
              <a:tabLst/>
              <a:defRPr/>
            </a:pPr>
            <a:endParaRPr lang="en-US" altLang="en-US" sz="11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lang="en-US" altLang="en-US" sz="1100" dirty="0">
                <a:latin typeface="Arial" panose="020B0604020202020204" pitchFamily="34" charset="0"/>
              </a:rPr>
              <a:t>Depending on the technology chosen, current fuel prices, and how much a truck idles, the payback for idle reduction technology use may be months or years. There’s a lot of variability.</a:t>
            </a:r>
          </a:p>
          <a:p>
            <a:pPr marL="0" marR="0" lvl="0" indent="0" algn="l" defTabSz="914400" rtl="0" eaLnBrk="1" fontAlgn="auto" latinLnBrk="0" hangingPunct="1">
              <a:lnSpc>
                <a:spcPct val="100000"/>
              </a:lnSpc>
              <a:spcAft>
                <a:spcPts val="0"/>
              </a:spcAft>
              <a:buClrTx/>
              <a:buSzTx/>
              <a:buFontTx/>
              <a:buNone/>
              <a:tabLst/>
              <a:defRPr/>
            </a:pPr>
            <a:endParaRPr lang="en-US" altLang="en-US" sz="1100" i="1" dirty="0">
              <a:solidFill>
                <a:srgbClr val="000000"/>
              </a:solidFill>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lang="en-US" altLang="en-US" sz="1000" i="1" dirty="0">
                <a:cs typeface="Arial" panose="020B0604020202020204" pitchFamily="34" charset="0"/>
                <a:sym typeface="Arial" panose="020B0604020202020204" pitchFamily="34" charset="0"/>
              </a:rPr>
              <a:t>	⃝    Presenter: If you brought copies, mention that attendees can pick up a copy after the session.</a:t>
            </a:r>
            <a:endParaRPr lang="en-US" sz="1000" dirty="0">
              <a:cs typeface="Arial" panose="020B0604020202020204" pitchFamily="34" charset="0"/>
            </a:endParaRPr>
          </a:p>
          <a:p>
            <a:pPr marL="0" marR="0" lvl="0" indent="0" algn="l" defTabSz="914400" rtl="0" eaLnBrk="1" fontAlgn="auto" latinLnBrk="0" hangingPunct="1">
              <a:lnSpc>
                <a:spcPct val="100000"/>
              </a:lnSpc>
              <a:spcBef>
                <a:spcPts val="575"/>
              </a:spcBef>
              <a:spcAft>
                <a:spcPts val="0"/>
              </a:spcAft>
              <a:buClrTx/>
              <a:buSzTx/>
              <a:buFontTx/>
              <a:buNone/>
              <a:tabLst/>
              <a:defRPr/>
            </a:pPr>
            <a:endParaRPr lang="en-US" altLang="en-US" sz="12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19</a:t>
            </a:fld>
            <a:endParaRPr lang="en-US" dirty="0"/>
          </a:p>
        </p:txBody>
      </p:sp>
    </p:spTree>
    <p:extLst>
      <p:ext uri="{BB962C8B-B14F-4D97-AF65-F5344CB8AC3E}">
        <p14:creationId xmlns:p14="http://schemas.microsoft.com/office/powerpoint/2010/main" val="84324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solidFill>
                  <a:schemeClr val="tx1">
                    <a:lumMod val="95000"/>
                    <a:lumOff val="5000"/>
                  </a:schemeClr>
                </a:solidFill>
                <a:latin typeface="Arial" panose="020B0604020202020204" pitchFamily="34" charset="0"/>
                <a:ea typeface="ＭＳ Ｐゴシック" charset="-128"/>
                <a:cs typeface="Arial" panose="020B0604020202020204" pitchFamily="34" charset="0"/>
                <a:sym typeface="Helvetica" charset="0"/>
              </a:rPr>
              <a:t>Before I get into the nuts and bolts of the presentation, let me tell you briefly about </a:t>
            </a:r>
            <a:r>
              <a:rPr lang="en-US" sz="1100" i="1" dirty="0">
                <a:solidFill>
                  <a:schemeClr val="tx1">
                    <a:lumMod val="95000"/>
                    <a:lumOff val="5000"/>
                  </a:schemeClr>
                </a:solidFill>
                <a:latin typeface="Arial" panose="020B0604020202020204" pitchFamily="34" charset="0"/>
                <a:ea typeface="ＭＳ Ｐゴシック" charset="-128"/>
                <a:cs typeface="Arial" panose="020B0604020202020204" pitchFamily="34" charset="0"/>
                <a:sym typeface="Helvetica" charset="0"/>
              </a:rPr>
              <a:t>[my organization].</a:t>
            </a:r>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2</a:t>
            </a:fld>
            <a:endParaRPr lang="en-US" dirty="0"/>
          </a:p>
        </p:txBody>
      </p:sp>
    </p:spTree>
    <p:extLst>
      <p:ext uri="{BB962C8B-B14F-4D97-AF65-F5344CB8AC3E}">
        <p14:creationId xmlns:p14="http://schemas.microsoft.com/office/powerpoint/2010/main" val="912136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100" dirty="0">
                <a:solidFill>
                  <a:schemeClr val="tx1"/>
                </a:solidFill>
                <a:cs typeface="Arial" panose="020B0604020202020204" pitchFamily="34" charset="0"/>
                <a:sym typeface="Helvetica" panose="020B0604020202020204" pitchFamily="34" charset="0"/>
              </a:rPr>
              <a:t>If you’re wondering where you can find these tools, go to IdleBox. IdleBox is a free, online resource developed by the idle reduction team at Argonne National Laboratory for U.S. DOE’s Clean Cities initiative</a:t>
            </a:r>
          </a:p>
          <a:p>
            <a:endParaRPr lang="en-US" sz="1100" dirty="0">
              <a:solidFill>
                <a:schemeClr val="tx1"/>
              </a:solidFill>
              <a:cs typeface="Arial" panose="020B0604020202020204" pitchFamily="34" charset="0"/>
            </a:endParaRPr>
          </a:p>
          <a:p>
            <a:r>
              <a:rPr lang="en-US" sz="1100" dirty="0">
                <a:solidFill>
                  <a:schemeClr val="tx1"/>
                </a:solidFill>
                <a:cs typeface="Arial" panose="020B0604020202020204" pitchFamily="34" charset="0"/>
              </a:rPr>
              <a:t>You can find IdleBox quickly by Googling “IdleBox.”</a:t>
            </a:r>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20</a:t>
            </a:fld>
            <a:endParaRPr lang="en-US" dirty="0"/>
          </a:p>
        </p:txBody>
      </p:sp>
    </p:spTree>
    <p:extLst>
      <p:ext uri="{BB962C8B-B14F-4D97-AF65-F5344CB8AC3E}">
        <p14:creationId xmlns:p14="http://schemas.microsoft.com/office/powerpoint/2010/main" val="611607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buClr>
                <a:srgbClr val="50565C"/>
              </a:buClr>
              <a:defRPr/>
            </a:pPr>
            <a:r>
              <a:rPr lang="en-US" altLang="en-US" sz="1100" dirty="0">
                <a:solidFill>
                  <a:schemeClr val="tx1"/>
                </a:solidFill>
                <a:ea typeface="ＭＳ Ｐゴシック" charset="-128"/>
                <a:cs typeface="Arial" charset="0"/>
                <a:sym typeface="Arial" charset="0"/>
              </a:rPr>
              <a:t>Finally, here are some resources for potential funding assistance. </a:t>
            </a:r>
            <a:endParaRPr lang="en-US" altLang="en-US" sz="1100" dirty="0">
              <a:solidFill>
                <a:schemeClr val="tx1"/>
              </a:solidFill>
              <a:cs typeface="Arial" charset="0"/>
              <a:sym typeface="Helvetica" charset="0"/>
            </a:endParaRPr>
          </a:p>
          <a:p>
            <a:pPr marL="0" lvl="1" eaLnBrk="1" hangingPunct="1">
              <a:spcBef>
                <a:spcPts val="0"/>
              </a:spcBef>
              <a:buClr>
                <a:srgbClr val="50565C"/>
              </a:buClr>
              <a:defRPr/>
            </a:pPr>
            <a:endParaRPr lang="en-US" altLang="en-US" sz="1100" dirty="0">
              <a:solidFill>
                <a:schemeClr val="tx1"/>
              </a:solidFill>
              <a:cs typeface="Arial" charset="0"/>
              <a:sym typeface="Helvetica" charset="0"/>
            </a:endParaRPr>
          </a:p>
          <a:p>
            <a:r>
              <a:rPr lang="en-US" sz="1100" b="0" kern="1200" dirty="0">
                <a:solidFill>
                  <a:schemeClr val="tx1"/>
                </a:solidFill>
                <a:effectLst/>
                <a:latin typeface="Arial" panose="020B0604020202020204" pitchFamily="34" charset="0"/>
                <a:ea typeface="+mn-ea"/>
                <a:cs typeface="+mn-cs"/>
              </a:rPr>
              <a:t>The U.S. EPA</a:t>
            </a:r>
            <a:r>
              <a:rPr lang="en-US" sz="1100" dirty="0">
                <a:solidFill>
                  <a:schemeClr val="tx1"/>
                </a:solidFill>
              </a:rPr>
              <a:t>’s</a:t>
            </a:r>
            <a:r>
              <a:rPr lang="en-US" sz="1100" b="0" kern="1200" dirty="0">
                <a:solidFill>
                  <a:schemeClr val="tx1"/>
                </a:solidFill>
                <a:effectLst/>
                <a:latin typeface="Arial" panose="020B0604020202020204" pitchFamily="34" charset="0"/>
                <a:ea typeface="+mn-ea"/>
                <a:cs typeface="+mn-cs"/>
              </a:rPr>
              <a:t> Clean Diesel Program provides financial support for some idle reduction projects. Proposed equipment must be from the EPA’s list of </a:t>
            </a:r>
            <a:r>
              <a:rPr lang="en-US" sz="1100" b="0" kern="1200" dirty="0">
                <a:solidFill>
                  <a:schemeClr val="tx1"/>
                </a:solidFill>
                <a:effectLst/>
                <a:latin typeface="Arial" panose="020B0604020202020204" pitchFamily="34" charset="0"/>
                <a:ea typeface="+mn-ea"/>
                <a:cs typeface="+mn-cs"/>
                <a:hlinkClick r:id="rId3"/>
              </a:rPr>
              <a:t>Verified Idle Reduction Technologies</a:t>
            </a:r>
            <a:r>
              <a:rPr lang="en-US" sz="1100" b="0" kern="1200" dirty="0">
                <a:solidFill>
                  <a:schemeClr val="tx1"/>
                </a:solidFill>
                <a:effectLst/>
                <a:latin typeface="Arial" panose="020B0604020202020204" pitchFamily="34" charset="0"/>
                <a:ea typeface="+mn-ea"/>
                <a:cs typeface="+mn-cs"/>
              </a:rPr>
              <a:t>. For California, </a:t>
            </a:r>
            <a:r>
              <a:rPr lang="en-US" sz="1100" dirty="0">
                <a:solidFill>
                  <a:schemeClr val="tx1"/>
                </a:solidFill>
              </a:rPr>
              <a:t>equipment </a:t>
            </a:r>
            <a:r>
              <a:rPr lang="en-US" sz="1100" b="0" kern="1200" dirty="0">
                <a:solidFill>
                  <a:schemeClr val="tx1"/>
                </a:solidFill>
                <a:effectLst/>
                <a:latin typeface="Arial" panose="020B0604020202020204" pitchFamily="34" charset="0"/>
                <a:ea typeface="+mn-ea"/>
                <a:cs typeface="+mn-cs"/>
              </a:rPr>
              <a:t>must be </a:t>
            </a:r>
            <a:r>
              <a:rPr lang="en-US" altLang="en-US" sz="1100" dirty="0">
                <a:solidFill>
                  <a:schemeClr val="tx1"/>
                </a:solidFill>
                <a:cs typeface="Arial" charset="0"/>
                <a:sym typeface="Helvetica" charset="0"/>
              </a:rPr>
              <a:t>California Air Resource Board (CARB) approved. </a:t>
            </a:r>
          </a:p>
          <a:p>
            <a:endParaRPr lang="en-US" altLang="en-US" sz="1100" dirty="0">
              <a:solidFill>
                <a:schemeClr val="tx1"/>
              </a:solidFill>
              <a:cs typeface="Arial" charset="0"/>
              <a:sym typeface="Helvetica" charset="0"/>
            </a:endParaRPr>
          </a:p>
          <a:p>
            <a:r>
              <a:rPr lang="en-US" altLang="en-US" sz="1100" dirty="0">
                <a:solidFill>
                  <a:schemeClr val="tx1"/>
                </a:solidFill>
                <a:cs typeface="Arial" charset="0"/>
                <a:sym typeface="Helvetica" charset="0"/>
              </a:rPr>
              <a:t>The U.S. DOT’s CMAQ program has provided funds to states for diesel retrofit projects.</a:t>
            </a:r>
          </a:p>
          <a:p>
            <a:endParaRPr lang="en-US" altLang="en-US" sz="1100" dirty="0">
              <a:solidFill>
                <a:schemeClr val="tx1"/>
              </a:solidFill>
              <a:cs typeface="Arial" charset="0"/>
              <a:sym typeface="Helvetica" charset="0"/>
            </a:endParaRPr>
          </a:p>
          <a:p>
            <a:r>
              <a:rPr lang="en-US" altLang="en-US" sz="1100" dirty="0">
                <a:solidFill>
                  <a:schemeClr val="tx1"/>
                </a:solidFill>
                <a:cs typeface="Arial" charset="0"/>
                <a:sym typeface="Helvetica" charset="0"/>
              </a:rPr>
              <a:t>Funds from the Volkswagen Clean Air Act Civil Settlement’s Mitigation Trust are being made available to states for the reduction of nitrogen oxide (NOx) emissions. Some idle reduction projects qualify under Eligible Mitigation Option 10. </a:t>
            </a:r>
          </a:p>
          <a:p>
            <a:endParaRPr lang="en-US" altLang="en-US" sz="1100" dirty="0">
              <a:solidFill>
                <a:schemeClr val="tx1"/>
              </a:solidFill>
              <a:cs typeface="Arial" charset="0"/>
              <a:sym typeface="Helvetica" charset="0"/>
            </a:endParaRPr>
          </a:p>
          <a:p>
            <a:r>
              <a:rPr lang="en-US" altLang="en-US" sz="1100" dirty="0">
                <a:solidFill>
                  <a:schemeClr val="tx1"/>
                </a:solidFill>
                <a:cs typeface="Arial" charset="0"/>
                <a:sym typeface="Helvetica" charset="0"/>
              </a:rPr>
              <a:t>Finally, there are organizations that have programs and funding to support small businesses, clean air initiatives, etc.</a:t>
            </a:r>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21</a:t>
            </a:fld>
            <a:endParaRPr lang="en-US" dirty="0"/>
          </a:p>
        </p:txBody>
      </p:sp>
    </p:spTree>
    <p:extLst>
      <p:ext uri="{BB962C8B-B14F-4D97-AF65-F5344CB8AC3E}">
        <p14:creationId xmlns:p14="http://schemas.microsoft.com/office/powerpoint/2010/main" val="3584326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i="0" u="none" dirty="0">
                <a:solidFill>
                  <a:schemeClr val="tx1"/>
                </a:solidFill>
                <a:latin typeface="Arial" panose="020B0604020202020204" pitchFamily="34" charset="0"/>
                <a:cs typeface="Arial" panose="020B0604020202020204" pitchFamily="34" charset="0"/>
                <a:sym typeface="Helvetica" panose="020B0604020202020204" pitchFamily="34" charset="0"/>
              </a:rPr>
              <a:t>This wraps up my presentation. I’m happy to answer any questions you may have.</a:t>
            </a:r>
          </a:p>
          <a:p>
            <a:endParaRPr lang="en-US" sz="1100"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22</a:t>
            </a:fld>
            <a:endParaRPr lang="en-US" dirty="0"/>
          </a:p>
        </p:txBody>
      </p:sp>
    </p:spTree>
    <p:extLst>
      <p:ext uri="{BB962C8B-B14F-4D97-AF65-F5344CB8AC3E}">
        <p14:creationId xmlns:p14="http://schemas.microsoft.com/office/powerpoint/2010/main" val="405463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sz="1100" dirty="0">
                <a:solidFill>
                  <a:srgbClr val="000000"/>
                </a:solidFill>
                <a:ea typeface="ＭＳ Ｐゴシック" charset="-128"/>
                <a:cs typeface="Arial" charset="0"/>
                <a:sym typeface="Arial" charset="0"/>
              </a:rPr>
              <a:t>In this presentation, I’ll cover:</a:t>
            </a:r>
          </a:p>
          <a:p>
            <a:pPr eaLnBrk="1" hangingPunct="1">
              <a:defRPr/>
            </a:pPr>
            <a:endParaRPr lang="en-US" altLang="en-US" sz="1100" dirty="0">
              <a:solidFill>
                <a:srgbClr val="000000"/>
              </a:solidFill>
              <a:ea typeface="ＭＳ Ｐゴシック" charset="-128"/>
              <a:cs typeface="Arial" charset="0"/>
              <a:sym typeface="Arial" charset="0"/>
            </a:endParaRPr>
          </a:p>
          <a:p>
            <a:pPr marL="172513" indent="-172513" eaLnBrk="1" hangingPunct="1">
              <a:buFont typeface="Arial" panose="020B0604020202020204" pitchFamily="34" charset="0"/>
              <a:buChar char="•"/>
              <a:defRPr/>
            </a:pPr>
            <a:r>
              <a:rPr lang="en-US" altLang="en-US" sz="1100" dirty="0">
                <a:solidFill>
                  <a:srgbClr val="000000"/>
                </a:solidFill>
                <a:ea typeface="ＭＳ Ｐゴシック" charset="-128"/>
                <a:cs typeface="Arial" charset="0"/>
                <a:sym typeface="Arial" charset="0"/>
              </a:rPr>
              <a:t>The reasons</a:t>
            </a:r>
            <a:r>
              <a:rPr lang="en-US" altLang="en-US" sz="1100" dirty="0">
                <a:solidFill>
                  <a:srgbClr val="000000"/>
                </a:solidFill>
                <a:ea typeface="ＭＳ Ｐゴシック" charset="-128"/>
                <a:sym typeface="Arial Narrow Bold" charset="0"/>
              </a:rPr>
              <a:t> heavy-duty trucks idle </a:t>
            </a:r>
          </a:p>
          <a:p>
            <a:pPr marL="172513" indent="-172513" eaLnBrk="1" hangingPunct="1">
              <a:buFont typeface="Arial" panose="020B0604020202020204" pitchFamily="34" charset="0"/>
              <a:buChar char="•"/>
              <a:defRPr/>
            </a:pPr>
            <a:r>
              <a:rPr lang="en-US" altLang="en-US" sz="1100" dirty="0">
                <a:solidFill>
                  <a:srgbClr val="000000"/>
                </a:solidFill>
                <a:ea typeface="ＭＳ Ｐゴシック" charset="-128"/>
                <a:sym typeface="Arial Narrow Bold" charset="0"/>
              </a:rPr>
              <a:t>The costs and consequences of idling</a:t>
            </a:r>
          </a:p>
          <a:p>
            <a:pPr marL="172513" indent="-172513" eaLnBrk="1" hangingPunct="1">
              <a:buFont typeface="Arial" panose="020B0604020202020204" pitchFamily="34" charset="0"/>
              <a:buChar char="•"/>
              <a:defRPr/>
            </a:pPr>
            <a:r>
              <a:rPr lang="en-US" altLang="en-US" sz="1100" dirty="0">
                <a:solidFill>
                  <a:srgbClr val="000000"/>
                </a:solidFill>
                <a:ea typeface="ＭＳ Ｐゴシック" charset="-128"/>
                <a:sym typeface="Arial Narrow Bold" charset="0"/>
              </a:rPr>
              <a:t>Technologies to support idle reduction in long-haul, heavy-duty trucks</a:t>
            </a:r>
          </a:p>
          <a:p>
            <a:pPr marL="172513" indent="-172513" eaLnBrk="1" hangingPunct="1">
              <a:buFont typeface="Arial" panose="020B0604020202020204" pitchFamily="34" charset="0"/>
              <a:buChar char="•"/>
              <a:defRPr/>
            </a:pPr>
            <a:r>
              <a:rPr lang="en-US" altLang="en-US" sz="1100" dirty="0">
                <a:solidFill>
                  <a:srgbClr val="000000"/>
                </a:solidFill>
                <a:ea typeface="ＭＳ Ｐゴシック" charset="-128"/>
                <a:sym typeface="Arial Narrow Bold" charset="0"/>
              </a:rPr>
              <a:t>And resources to help you evaluate the potential of idle reduction for your trucks and resources to help you implement it.</a:t>
            </a:r>
          </a:p>
          <a:p>
            <a:pPr marL="172513" indent="-172513" eaLnBrk="1" hangingPunct="1">
              <a:buFont typeface="Arial" panose="020B0604020202020204" pitchFamily="34" charset="0"/>
              <a:buChar char="•"/>
              <a:defRPr/>
            </a:pPr>
            <a:endParaRPr lang="en-US" altLang="en-US" sz="1400" dirty="0">
              <a:solidFill>
                <a:srgbClr val="000000"/>
              </a:solidFill>
              <a:ea typeface="ＭＳ Ｐゴシック" charset="-128"/>
              <a:sym typeface="Arial Narrow Bold" charset="0"/>
            </a:endParaRPr>
          </a:p>
          <a:p>
            <a:pPr marL="0" indent="0" eaLnBrk="1" hangingPunct="1">
              <a:buFont typeface="Arial" panose="020B0604020202020204" pitchFamily="34" charset="0"/>
              <a:buNone/>
              <a:defRPr/>
            </a:pPr>
            <a:r>
              <a:rPr lang="en-US" altLang="en-US" sz="900" i="1" dirty="0">
                <a:solidFill>
                  <a:srgbClr val="000000"/>
                </a:solidFill>
                <a:ea typeface="ＭＳ Ｐゴシック" charset="-128"/>
                <a:sym typeface="Arial Narrow Bold" charset="0"/>
              </a:rPr>
              <a:t>Shutterstock 28033639</a:t>
            </a:r>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3</a:t>
            </a:fld>
            <a:endParaRPr lang="en-US" dirty="0"/>
          </a:p>
        </p:txBody>
      </p:sp>
    </p:spTree>
    <p:extLst>
      <p:ext uri="{BB962C8B-B14F-4D97-AF65-F5344CB8AC3E}">
        <p14:creationId xmlns:p14="http://schemas.microsoft.com/office/powerpoint/2010/main" val="366395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w="3175"/>
        </p:spPr>
      </p:sp>
      <p:sp>
        <p:nvSpPr>
          <p:cNvPr id="3" name="Notes Placeholder 2"/>
          <p:cNvSpPr>
            <a:spLocks noGrp="1"/>
          </p:cNvSpPr>
          <p:nvPr>
            <p:ph type="body" idx="1"/>
          </p:nvPr>
        </p:nvSpPr>
        <p:spPr/>
        <p:txBody>
          <a:bodyPr/>
          <a:lstStyle/>
          <a:p>
            <a:r>
              <a:rPr lang="en-US" altLang="en-US" sz="1100" dirty="0">
                <a:solidFill>
                  <a:srgbClr val="000000"/>
                </a:solidFill>
                <a:latin typeface="Arial" panose="020B0604020202020204" pitchFamily="34" charset="0"/>
              </a:rPr>
              <a:t>As you likely know, </a:t>
            </a:r>
            <a:r>
              <a:rPr lang="en-US" altLang="en-US" sz="1100" dirty="0">
                <a:latin typeface="Arial" panose="020B0604020202020204" pitchFamily="34" charset="0"/>
              </a:rPr>
              <a:t>long-haul truck drivers spend a lot of time on the road performing a vitally important service—moving freight. </a:t>
            </a:r>
            <a:r>
              <a:rPr lang="en-US" altLang="en-US" sz="1100" dirty="0"/>
              <a:t>T</a:t>
            </a:r>
            <a:r>
              <a:rPr lang="en-US" altLang="en-US" sz="1100" dirty="0">
                <a:latin typeface="Arial" panose="020B0604020202020204" pitchFamily="34" charset="0"/>
              </a:rPr>
              <a:t>hese drivers don’t return home every night; when on the road, they “hotel” in their truck’s sleeper berth. </a:t>
            </a:r>
          </a:p>
          <a:p>
            <a:endParaRPr lang="en-US" altLang="en-US" sz="1100" dirty="0"/>
          </a:p>
          <a:p>
            <a:r>
              <a:rPr lang="en-US" altLang="en-US" sz="1100" dirty="0">
                <a:latin typeface="Arial" panose="020B0604020202020204" pitchFamily="34" charset="0"/>
              </a:rPr>
              <a:t>Truck drivers also sometime idle to keep the engine and fuel warm in winter and often idle while waiting in lines and making pick-ups and deliveries. </a:t>
            </a:r>
          </a:p>
          <a:p>
            <a:endParaRPr lang="en-US" altLang="en-US" sz="800" dirty="0">
              <a:latin typeface="Arial" panose="020B0604020202020204" pitchFamily="34" charset="0"/>
            </a:endParaRPr>
          </a:p>
          <a:p>
            <a:r>
              <a:rPr lang="en-US" altLang="en-US" sz="800" b="1" i="1" dirty="0">
                <a:latin typeface="Arial" panose="020B0604020202020204" pitchFamily="34" charset="0"/>
              </a:rPr>
              <a:t>	↘↘↘  </a:t>
            </a:r>
            <a:r>
              <a:rPr lang="en-US" altLang="en-US" sz="800" i="1" dirty="0">
                <a:latin typeface="Arial" panose="020B0604020202020204" pitchFamily="34" charset="0"/>
              </a:rPr>
              <a:t>Even if the drivers were superhuman, the </a:t>
            </a:r>
            <a:r>
              <a:rPr lang="en-US" altLang="en-US" sz="800" i="1" dirty="0"/>
              <a:t>Federal Motor Carrier Safety Administration’s (FMCSA) </a:t>
            </a:r>
            <a:r>
              <a:rPr lang="en-US" altLang="en-US" sz="800" i="1" dirty="0">
                <a:latin typeface="Arial" panose="020B0604020202020204" pitchFamily="34" charset="0"/>
              </a:rPr>
              <a:t>“Hours of Service” </a:t>
            </a:r>
            <a:r>
              <a:rPr lang="en-US" altLang="en-US" sz="800" i="1" dirty="0"/>
              <a:t>rule</a:t>
            </a:r>
            <a:r>
              <a:rPr lang="en-US" altLang="en-US" sz="800" i="1" dirty="0">
                <a:latin typeface="Arial" panose="020B0604020202020204" pitchFamily="34" charset="0"/>
              </a:rPr>
              <a:t> </a:t>
            </a:r>
            <a:r>
              <a:rPr lang="en-US" altLang="en-US" sz="800" dirty="0">
                <a:latin typeface="Arial" panose="020B0604020202020204" pitchFamily="34" charset="0"/>
              </a:rPr>
              <a:t>requires</a:t>
            </a:r>
            <a:r>
              <a:rPr lang="en-US" altLang="en-US" sz="800" i="1" dirty="0">
                <a:latin typeface="Arial" panose="020B0604020202020204" pitchFamily="34" charset="0"/>
              </a:rPr>
              <a:t> that truck drivers take rest periods for safety reasons. During these rest periods, most drivers rest in their sleeper berths, </a:t>
            </a:r>
            <a:r>
              <a:rPr lang="en-US" altLang="en-US" sz="800" i="1" dirty="0"/>
              <a:t>where they need climate control and power for electronics and other necessities. A summary of FMCSA’s Hours of Service rule is available at fmcsa.dot.gov/regulations/hours-service/summary-hours-service-regulations.</a:t>
            </a:r>
          </a:p>
          <a:p>
            <a:endParaRPr lang="en-US" altLang="en-US" sz="800" dirty="0">
              <a:solidFill>
                <a:srgbClr val="000000"/>
              </a:solidFill>
              <a:latin typeface="Arial" panose="020B0604020202020204" pitchFamily="34" charset="0"/>
            </a:endParaRPr>
          </a:p>
          <a:p>
            <a:r>
              <a:rPr lang="en-US" altLang="en-US" sz="800" dirty="0">
                <a:latin typeface="Arial" panose="020B0604020202020204" pitchFamily="34" charset="0"/>
              </a:rPr>
              <a:t>	</a:t>
            </a:r>
            <a:r>
              <a:rPr lang="en-US" altLang="en-US" sz="800" b="1" i="1" dirty="0">
                <a:latin typeface="Arial" panose="020B0604020202020204" pitchFamily="34" charset="0"/>
              </a:rPr>
              <a:t>↘↘↘   </a:t>
            </a:r>
            <a:r>
              <a:rPr lang="en-US" altLang="en-US" sz="800" i="1" dirty="0">
                <a:latin typeface="Arial" panose="020B0604020202020204" pitchFamily="34" charset="0"/>
              </a:rPr>
              <a:t>The HOS rule also requires that after driving 60/70 hours over 7/8 consecutive days, a driver must take off at least 34 hours. If this “34-hour restart period” is taken in the truck, that’s potentially 34 idling hours. </a:t>
            </a:r>
          </a:p>
          <a:p>
            <a:endParaRPr lang="en-US" altLang="en-US" sz="800" i="1" dirty="0">
              <a:latin typeface="Arial" panose="020B0604020202020204" pitchFamily="34" charset="0"/>
            </a:endParaRPr>
          </a:p>
          <a:p>
            <a:r>
              <a:rPr lang="en-US" altLang="en-US" sz="800" i="1" dirty="0">
                <a:latin typeface="Arial" panose="020B0604020202020204" pitchFamily="34" charset="0"/>
              </a:rPr>
              <a:t>Shutterstock 5034154</a:t>
            </a:r>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4</a:t>
            </a:fld>
            <a:endParaRPr lang="en-US" dirty="0"/>
          </a:p>
        </p:txBody>
      </p:sp>
    </p:spTree>
    <p:extLst>
      <p:ext uri="{BB962C8B-B14F-4D97-AF65-F5344CB8AC3E}">
        <p14:creationId xmlns:p14="http://schemas.microsoft.com/office/powerpoint/2010/main" val="326148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So, how much fuel do these idling trucks burn?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 long-haul, heavy-duty truck typically consumes about 0.8 gallon of fuel/hour while idling.</a:t>
            </a:r>
          </a:p>
          <a:p>
            <a:endParaRPr lang="en-US" altLang="en-US" dirty="0">
              <a:solidFill>
                <a:srgbClr val="000000"/>
              </a:solidFill>
              <a:latin typeface="Arial" panose="020B0604020202020204" pitchFamily="34" charset="0"/>
              <a:cs typeface="Arial" panose="020B0604020202020204" pitchFamily="34" charset="0"/>
            </a:endParaRPr>
          </a:p>
          <a:p>
            <a:r>
              <a:rPr lang="en-US" altLang="en-US" dirty="0">
                <a:solidFill>
                  <a:srgbClr val="000000"/>
                </a:solidFill>
                <a:cs typeface="Arial" panose="020B0604020202020204" pitchFamily="34" charset="0"/>
              </a:rPr>
              <a:t>T</a:t>
            </a:r>
            <a:r>
              <a:rPr lang="en-US" altLang="en-US" dirty="0">
                <a:solidFill>
                  <a:srgbClr val="000000"/>
                </a:solidFill>
                <a:latin typeface="Arial" panose="020B0604020202020204" pitchFamily="34" charset="0"/>
                <a:cs typeface="Arial" panose="020B0604020202020204" pitchFamily="34" charset="0"/>
              </a:rPr>
              <a:t>he slide </a:t>
            </a:r>
            <a:r>
              <a:rPr lang="en-US" altLang="en-US" dirty="0">
                <a:solidFill>
                  <a:srgbClr val="000000"/>
                </a:solidFill>
                <a:cs typeface="Arial" panose="020B0604020202020204" pitchFamily="34" charset="0"/>
              </a:rPr>
              <a:t>shows </a:t>
            </a:r>
            <a:r>
              <a:rPr lang="en-US" altLang="en-US" dirty="0">
                <a:solidFill>
                  <a:srgbClr val="000000"/>
                </a:solidFill>
                <a:latin typeface="Arial" panose="020B0604020202020204" pitchFamily="34" charset="0"/>
                <a:cs typeface="Arial" panose="020B0604020202020204" pitchFamily="34" charset="0"/>
              </a:rPr>
              <a:t>the annual cost for rest-period idling according to fuel price. As you can see, regardless of fuel price, idling burns up thousands of dollars in 0-mpg fuel every year for every truck.   </a:t>
            </a:r>
          </a:p>
          <a:p>
            <a:endParaRPr lang="en-US" altLang="en-US" dirty="0">
              <a:solidFill>
                <a:srgbClr val="000000"/>
              </a:solidFill>
              <a:latin typeface="Arial" panose="020B0604020202020204" pitchFamily="34" charset="0"/>
              <a:cs typeface="Arial" panose="020B0604020202020204" pitchFamily="34" charset="0"/>
            </a:endParaRPr>
          </a:p>
          <a:p>
            <a:r>
              <a:rPr lang="en-US" altLang="en-US" sz="800" i="1" dirty="0">
                <a:solidFill>
                  <a:srgbClr val="000000"/>
                </a:solidFill>
                <a:cs typeface="Arial" panose="020B0604020202020204" pitchFamily="34" charset="0"/>
              </a:rPr>
              <a:t>Shutterstock 248599</a:t>
            </a:r>
          </a:p>
        </p:txBody>
      </p:sp>
    </p:spTree>
    <p:extLst>
      <p:ext uri="{BB962C8B-B14F-4D97-AF65-F5344CB8AC3E}">
        <p14:creationId xmlns:p14="http://schemas.microsoft.com/office/powerpoint/2010/main" val="399601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defRPr/>
            </a:pPr>
            <a:r>
              <a:rPr lang="en-US" altLang="en-US" sz="1100" dirty="0">
                <a:solidFill>
                  <a:srgbClr val="000000"/>
                </a:solidFill>
              </a:rPr>
              <a:t>For </a:t>
            </a:r>
            <a:r>
              <a:rPr lang="en-US" altLang="en-US" sz="1100" dirty="0">
                <a:solidFill>
                  <a:srgbClr val="000000"/>
                </a:solidFill>
                <a:latin typeface="Arial" panose="020B0604020202020204" pitchFamily="34" charset="0"/>
              </a:rPr>
              <a:t>trucks, maintenance intervals for oil, fuel filters, air filters, and emission-control technologies like diesel particulate filters are usually set by “hours of operation” rather than “miles driven.” Idling is, of course, engine operation. You may have heard the term </a:t>
            </a:r>
            <a:r>
              <a:rPr lang="en-US" altLang="en-US" sz="1100" i="1" dirty="0">
                <a:solidFill>
                  <a:srgbClr val="000000"/>
                </a:solidFill>
                <a:latin typeface="Arial" panose="020B0604020202020204" pitchFamily="34" charset="0"/>
              </a:rPr>
              <a:t>ghost miles</a:t>
            </a:r>
            <a:r>
              <a:rPr lang="en-US" altLang="en-US" sz="1100" dirty="0">
                <a:solidFill>
                  <a:srgbClr val="000000"/>
                </a:solidFill>
                <a:latin typeface="Arial" panose="020B0604020202020204" pitchFamily="34" charset="0"/>
              </a:rPr>
              <a:t>, which is a term some use to describe how idling for X minutes is equivalent to driving Y miles. There is no magic number for this—the value for so-called ghost miles will vary by vehicle and engine type and engine load at idle—but the takeaway remains the same: idling is engine operation, which results in more-frequent maintenance and engine wear.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80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800" i="1" dirty="0">
                <a:solidFill>
                  <a:schemeClr val="tx1">
                    <a:lumMod val="95000"/>
                    <a:lumOff val="5000"/>
                  </a:schemeClr>
                </a:solidFill>
              </a:rPr>
              <a:t>Shutterstock 152769011</a:t>
            </a:r>
          </a:p>
          <a:p>
            <a:pPr>
              <a:defRPr/>
            </a:pPr>
            <a:endParaRPr lang="en-US" sz="800" i="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133810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dirty="0">
                <a:solidFill>
                  <a:srgbClr val="000000"/>
                </a:solidFill>
                <a:ea typeface="ＭＳ Ｐゴシック" charset="-128"/>
              </a:rPr>
              <a:t>Pollution is another consequence of idling. Argonne National Laboratory estimates that rest-period idling contributes to the formation of </a:t>
            </a:r>
            <a:r>
              <a:rPr lang="en-US" altLang="en-US" sz="1100" dirty="0">
                <a:solidFill>
                  <a:srgbClr val="000000"/>
                </a:solidFill>
                <a:ea typeface="ヒラギノ角ゴ ProN W3" charset="-128"/>
              </a:rPr>
              <a:t>10 million tons of carbon dioxide, 55,000 tons of nitrogen oxides (or NOx), and 400 tons of particulate matter (PM) annually. </a:t>
            </a:r>
          </a:p>
          <a:p>
            <a:pPr>
              <a:defRPr/>
            </a:pPr>
            <a:endParaRPr lang="en-US" altLang="en-US" sz="1100" dirty="0">
              <a:solidFill>
                <a:srgbClr val="000000"/>
              </a:solidFill>
              <a:ea typeface="ヒラギノ角ゴ ProN W3" charset="-128"/>
            </a:endParaRPr>
          </a:p>
          <a:p>
            <a:pPr>
              <a:defRPr/>
            </a:pPr>
            <a:r>
              <a:rPr lang="en-US" altLang="en-US" sz="1100" dirty="0">
                <a:solidFill>
                  <a:srgbClr val="000000"/>
                </a:solidFill>
                <a:ea typeface="ヒラギノ角ゴ ProN W3" charset="-128"/>
              </a:rPr>
              <a:t>These values assume a mix of older and newer trucks. Older truck engines are more polluting than newer engines; newer engines have better emission controls.</a:t>
            </a:r>
          </a:p>
          <a:p>
            <a:pPr>
              <a:defRPr/>
            </a:pPr>
            <a:endParaRPr lang="en-US" altLang="en-US" sz="800" b="1" i="1" dirty="0">
              <a:ea typeface="ＭＳ Ｐゴシック" charset="-128"/>
            </a:endParaRPr>
          </a:p>
          <a:p>
            <a:pPr>
              <a:defRPr/>
            </a:pPr>
            <a:r>
              <a:rPr lang="en-US" altLang="en-US" sz="800" b="1" i="1" dirty="0">
                <a:ea typeface="ＭＳ Ｐゴシック" charset="-128"/>
              </a:rPr>
              <a:t>	</a:t>
            </a:r>
            <a:r>
              <a:rPr lang="en-US" altLang="en-US" sz="800" b="1" dirty="0"/>
              <a:t>↘↘↘ </a:t>
            </a:r>
            <a:r>
              <a:rPr lang="en-US" altLang="en-US" sz="800" b="1" i="1" dirty="0">
                <a:ea typeface="ＭＳ Ｐゴシック" charset="-128"/>
              </a:rPr>
              <a:t>  </a:t>
            </a:r>
            <a:r>
              <a:rPr lang="en-US" altLang="en-US" sz="800" i="1" dirty="0">
                <a:ea typeface="ＭＳ Ｐゴシック" charset="-128"/>
              </a:rPr>
              <a:t>Newer trucks have very low PM emissions. </a:t>
            </a:r>
          </a:p>
          <a:p>
            <a:pPr>
              <a:defRPr/>
            </a:pPr>
            <a:endParaRPr lang="en-US" altLang="en-US" sz="1400" i="1" dirty="0">
              <a:ea typeface="ＭＳ Ｐゴシック" charset="-128"/>
            </a:endParaRPr>
          </a:p>
          <a:p>
            <a:pPr lvl="0">
              <a:defRPr/>
            </a:pPr>
            <a:r>
              <a:rPr lang="en-US" sz="800" i="1" dirty="0"/>
              <a:t>Shutterstock 1080043415</a:t>
            </a:r>
          </a:p>
          <a:p>
            <a:pPr>
              <a:defRPr/>
            </a:pPr>
            <a:r>
              <a:rPr lang="en-US" altLang="en-US" dirty="0">
                <a:solidFill>
                  <a:srgbClr val="000000"/>
                </a:solidFill>
                <a:ea typeface="ヒラギノ角ゴ ProN W3" charset="-128"/>
              </a:rPr>
              <a:t> </a:t>
            </a:r>
          </a:p>
        </p:txBody>
      </p:sp>
    </p:spTree>
    <p:extLst>
      <p:ext uri="{BB962C8B-B14F-4D97-AF65-F5344CB8AC3E}">
        <p14:creationId xmlns:p14="http://schemas.microsoft.com/office/powerpoint/2010/main" val="202316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A number of states and municipalities regulate engine idling, especially for heavy-duty diesel trucks. The map shows states that have statewide restrictions in orange; you can see that they’re concentrated on the coasts. Idling laws can be statewide, countywide, municipality-wide, or extremely local. States that have idling laws only at the county or municipal level are shown in blue. States with no known idling restrictions are shown in gray. </a:t>
            </a:r>
          </a:p>
          <a:p>
            <a:endParaRPr lang="en-US" altLang="en-US" dirty="0">
              <a:latin typeface="Arial" panose="020B0604020202020204" pitchFamily="34" charset="0"/>
            </a:endParaRPr>
          </a:p>
          <a:p>
            <a:r>
              <a:rPr lang="en-US" altLang="en-US" sz="800" b="1" dirty="0"/>
              <a:t>	↘↘↘     </a:t>
            </a:r>
            <a:r>
              <a:rPr lang="en-US" altLang="en-US" sz="800" i="1" dirty="0"/>
              <a:t>Some individual municipalities in “Orange states” may also have idling ordinances that are more-restrictive than the state law.</a:t>
            </a:r>
          </a:p>
          <a:p>
            <a:endParaRPr lang="en-US" altLang="en-US" sz="800" i="1" dirty="0"/>
          </a:p>
          <a:p>
            <a:endParaRPr lang="en-US" altLang="en-US" sz="800" i="1" dirty="0"/>
          </a:p>
          <a:p>
            <a:r>
              <a:rPr lang="en-US" altLang="en-US" sz="800" b="1" dirty="0"/>
              <a:t>	</a:t>
            </a:r>
            <a:r>
              <a:rPr lang="en-US" altLang="en-US" sz="800" i="1" dirty="0"/>
              <a:t>↘↘↘     North Carolina had an idling law but lawmakers repealed it in fall 2015. Florida’s idling law was repealed in 2011.</a:t>
            </a:r>
          </a:p>
          <a:p>
            <a:endParaRPr lang="en-US" altLang="en-US" sz="1400" dirty="0"/>
          </a:p>
          <a:p>
            <a:endParaRPr lang="en-US" altLang="en-US" dirty="0">
              <a:latin typeface="Arial" panose="020B0604020202020204" pitchFamily="34" charset="0"/>
            </a:endParaRPr>
          </a:p>
          <a:p>
            <a:endParaRPr lang="en-US" altLang="en-US" sz="900" dirty="0">
              <a:latin typeface="Arial" panose="020B0604020202020204" pitchFamily="34" charset="0"/>
            </a:endParaRPr>
          </a:p>
          <a:p>
            <a:r>
              <a:rPr lang="en-US" altLang="en-US" sz="900" b="1" dirty="0">
                <a:latin typeface="Arial" panose="020B0604020202020204" pitchFamily="34" charset="0"/>
              </a:rPr>
              <a:t>	</a:t>
            </a:r>
            <a:endParaRPr lang="en-US" sz="800" i="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2137381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00" i="1" dirty="0">
                <a:cs typeface="Arial" panose="020B0604020202020204" pitchFamily="34" charset="0"/>
                <a:sym typeface="Arial" panose="020B0604020202020204" pitchFamily="34" charset="0"/>
              </a:rPr>
              <a:t>⃝  </a:t>
            </a:r>
            <a:r>
              <a:rPr lang="en-US" altLang="en-US" sz="1000" i="1" dirty="0">
                <a:latin typeface="Arial" panose="020B0604020202020204" pitchFamily="34" charset="0"/>
                <a:cs typeface="Arial" panose="020B0604020202020204" pitchFamily="34" charset="0"/>
                <a:sym typeface="Arial" panose="020B0604020202020204" pitchFamily="34" charset="0"/>
              </a:rPr>
              <a:t>Presenter: Consult IdleBase to tailor, if desired, this slide for local or regional restrictions. </a:t>
            </a:r>
          </a:p>
          <a:p>
            <a:pPr lvl="0">
              <a:defRPr/>
            </a:pPr>
            <a:endParaRPr lang="en-US" altLang="en-US" b="1" i="1" dirty="0">
              <a:cs typeface="Arial" panose="020B0604020202020204" pitchFamily="34" charset="0"/>
              <a:sym typeface="Arial" panose="020B0604020202020204" pitchFamily="34" charset="0"/>
            </a:endParaRPr>
          </a:p>
          <a:p>
            <a:r>
              <a:rPr lang="en-US" altLang="en-US" sz="1100" dirty="0">
                <a:latin typeface="Arial" panose="020B0604020202020204" pitchFamily="34" charset="0"/>
              </a:rPr>
              <a:t>As you can see, some states, such as California and New York, have strict idling limits with steep fines. </a:t>
            </a:r>
          </a:p>
          <a:p>
            <a:endParaRPr lang="en-US" altLang="en-US" sz="1100" b="1" dirty="0">
              <a:latin typeface="Arial" panose="020B0604020202020204" pitchFamily="34" charset="0"/>
            </a:endParaRPr>
          </a:p>
          <a:p>
            <a:r>
              <a:rPr lang="en-US" altLang="en-US" sz="1100" dirty="0">
                <a:latin typeface="Arial" panose="020B0604020202020204" pitchFamily="34" charset="0"/>
              </a:rPr>
              <a:t>Enforcement of idling laws may be patchy, but penalties for violations can be steep. </a:t>
            </a:r>
          </a:p>
          <a:p>
            <a:endParaRPr lang="en-US" altLang="en-US" sz="1100" dirty="0">
              <a:latin typeface="Arial" panose="020B0604020202020204" pitchFamily="34" charset="0"/>
            </a:endParaRPr>
          </a:p>
          <a:p>
            <a:r>
              <a:rPr lang="en-US" altLang="en-US" sz="1100" dirty="0">
                <a:latin typeface="Arial" panose="020B0604020202020204" pitchFamily="34" charset="0"/>
              </a:rPr>
              <a:t>Clean Cities’ IdleBase describes idling laws for all classes of on-road vehicles. For a compilation of laws specific to heavy-duty trucks only, the American Transportation Research Institute (atri-online.org) provides a downloadable cab card.</a:t>
            </a:r>
          </a:p>
          <a:p>
            <a:endParaRPr lang="en-US" altLang="en-US" sz="900" dirty="0">
              <a:latin typeface="Arial" panose="020B0604020202020204" pitchFamily="34" charset="0"/>
            </a:endParaRPr>
          </a:p>
          <a:p>
            <a:r>
              <a:rPr lang="en-US" altLang="en-US" sz="800" b="1" i="1" dirty="0"/>
              <a:t>	</a:t>
            </a:r>
            <a:r>
              <a:rPr lang="en-US" altLang="en-US" sz="800" b="1" i="1" dirty="0">
                <a:latin typeface="Arial" panose="020B0604020202020204" pitchFamily="34" charset="0"/>
              </a:rPr>
              <a:t>↘↘↘     </a:t>
            </a:r>
            <a:r>
              <a:rPr lang="en-US" altLang="en-US" sz="800" i="1" dirty="0">
                <a:latin typeface="Arial" panose="020B0604020202020204" pitchFamily="34" charset="0"/>
              </a:rPr>
              <a:t>ATRI cab card at https://truckingresearch.org/2020/03/16/idling-regulations-compendium/</a:t>
            </a:r>
          </a:p>
          <a:p>
            <a:endParaRPr lang="en-US" altLang="en-US" sz="400" i="1" dirty="0">
              <a:latin typeface="Arial" panose="020B0604020202020204" pitchFamily="34" charset="0"/>
            </a:endParaRPr>
          </a:p>
        </p:txBody>
      </p:sp>
    </p:spTree>
    <p:extLst>
      <p:ext uri="{BB962C8B-B14F-4D97-AF65-F5344CB8AC3E}">
        <p14:creationId xmlns:p14="http://schemas.microsoft.com/office/powerpoint/2010/main" val="215023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136378836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20641713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33462091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D983A8-64D2-AA4E-B1C1-8C41213F66B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615821" y="406400"/>
            <a:ext cx="10363200" cy="1786294"/>
          </a:xfrm>
          <a:prstGeom prst="rect">
            <a:avLst/>
          </a:prstGeom>
        </p:spPr>
        <p:txBody>
          <a:bodyPr lIns="0" tIns="0" rIns="0" bIns="0" anchor="b">
            <a:noAutofit/>
          </a:bodyPr>
          <a:lstStyle>
            <a:lvl1pPr algn="l">
              <a:defRPr sz="5400" b="1" i="0">
                <a:solidFill>
                  <a:schemeClr val="accent1"/>
                </a:solidFill>
                <a:latin typeface="Arial Narrow" panose="020B0604020202020204" pitchFamily="34" charset="0"/>
                <a:cs typeface="Arial Narrow" panose="020B0604020202020204" pitchFamily="34" charset="0"/>
              </a:defRPr>
            </a:lvl1pPr>
          </a:lstStyle>
          <a:p>
            <a:r>
              <a:rPr lang="en-US" dirty="0"/>
              <a:t>Title here, up to two lines of copy in this space</a:t>
            </a:r>
          </a:p>
        </p:txBody>
      </p:sp>
      <p:sp>
        <p:nvSpPr>
          <p:cNvPr id="14" name="Text Placeholder 12">
            <a:extLst>
              <a:ext uri="{FF2B5EF4-FFF2-40B4-BE49-F238E27FC236}">
                <a16:creationId xmlns:a16="http://schemas.microsoft.com/office/drawing/2014/main" id="{3DD6E2A9-6AC3-C84C-AADE-E17811672897}"/>
              </a:ext>
            </a:extLst>
          </p:cNvPr>
          <p:cNvSpPr>
            <a:spLocks noGrp="1"/>
          </p:cNvSpPr>
          <p:nvPr>
            <p:ph type="body" sz="quarter" idx="11" hasCustomPrompt="1"/>
          </p:nvPr>
        </p:nvSpPr>
        <p:spPr>
          <a:xfrm>
            <a:off x="615951" y="2360660"/>
            <a:ext cx="9091204" cy="839107"/>
          </a:xfrm>
          <a:prstGeom prst="rect">
            <a:avLst/>
          </a:prstGeom>
        </p:spPr>
        <p:txBody>
          <a:bodyPr lIns="0" tIns="0" rIns="0" bIns="0">
            <a:noAutofit/>
          </a:bodyPr>
          <a:lstStyle>
            <a:lvl1pPr marL="0" indent="0">
              <a:lnSpc>
                <a:spcPct val="100000"/>
              </a:lnSpc>
              <a:spcBef>
                <a:spcPts val="0"/>
              </a:spcBef>
              <a:buNone/>
              <a:defRPr sz="2800" b="0" i="0">
                <a:solidFill>
                  <a:schemeClr val="accent5"/>
                </a:solidFill>
                <a:latin typeface="Arial Narrow" panose="020B0604020202020204" pitchFamily="34" charset="0"/>
                <a:cs typeface="Arial Narrow" panose="020B0604020202020204" pitchFamily="34" charset="0"/>
              </a:defRPr>
            </a:lvl1pPr>
          </a:lstStyle>
          <a:p>
            <a:pPr lvl="0"/>
            <a:r>
              <a:rPr lang="en-US" dirty="0"/>
              <a:t>Subtitle of project goes here, </a:t>
            </a:r>
            <a:br>
              <a:rPr lang="en-US" dirty="0"/>
            </a:br>
            <a:r>
              <a:rPr lang="en-US" dirty="0"/>
              <a:t>delete if not needed</a:t>
            </a:r>
          </a:p>
        </p:txBody>
      </p:sp>
      <p:sp>
        <p:nvSpPr>
          <p:cNvPr id="4" name="Text Placeholder 3">
            <a:extLst>
              <a:ext uri="{FF2B5EF4-FFF2-40B4-BE49-F238E27FC236}">
                <a16:creationId xmlns:a16="http://schemas.microsoft.com/office/drawing/2014/main" id="{9A5FFA02-0F2B-074A-9E0E-E7817DFB1405}"/>
              </a:ext>
            </a:extLst>
          </p:cNvPr>
          <p:cNvSpPr>
            <a:spLocks noGrp="1"/>
          </p:cNvSpPr>
          <p:nvPr>
            <p:ph type="body" sz="quarter" idx="12" hasCustomPrompt="1"/>
          </p:nvPr>
        </p:nvSpPr>
        <p:spPr>
          <a:xfrm>
            <a:off x="615951" y="3538940"/>
            <a:ext cx="7239048" cy="321087"/>
          </a:xfrm>
          <a:prstGeom prst="rect">
            <a:avLst/>
          </a:prstGeom>
        </p:spPr>
        <p:txBody>
          <a:bodyPr lIns="0" tIns="0" rIns="0" bIns="0">
            <a:noAutofit/>
          </a:bodyPr>
          <a:lstStyle>
            <a:lvl1pPr marL="0" indent="0">
              <a:buFont typeface="Arial" panose="020B0604020202020204" pitchFamily="34" charset="0"/>
              <a:buNone/>
              <a:defRPr lang="en-US" sz="1600" dirty="0">
                <a:solidFill>
                  <a:schemeClr val="bg1">
                    <a:lumMod val="50000"/>
                  </a:schemeClr>
                </a:solidFill>
              </a:defRPr>
            </a:lvl1pPr>
          </a:lstStyle>
          <a:p>
            <a:pPr marL="228600" lvl="0" indent="-228600">
              <a:lnSpc>
                <a:spcPct val="100000"/>
              </a:lnSpc>
              <a:spcBef>
                <a:spcPts val="0"/>
              </a:spcBef>
            </a:pPr>
            <a:r>
              <a:rPr lang="en-US" dirty="0"/>
              <a:t>Presenter Name</a:t>
            </a:r>
          </a:p>
        </p:txBody>
      </p:sp>
      <p:sp>
        <p:nvSpPr>
          <p:cNvPr id="8" name="Text Placeholder 3">
            <a:extLst>
              <a:ext uri="{FF2B5EF4-FFF2-40B4-BE49-F238E27FC236}">
                <a16:creationId xmlns:a16="http://schemas.microsoft.com/office/drawing/2014/main" id="{90253699-492D-CB4E-A591-388FCD6F5895}"/>
              </a:ext>
            </a:extLst>
          </p:cNvPr>
          <p:cNvSpPr>
            <a:spLocks noGrp="1"/>
          </p:cNvSpPr>
          <p:nvPr>
            <p:ph type="body" sz="quarter" idx="13" hasCustomPrompt="1"/>
          </p:nvPr>
        </p:nvSpPr>
        <p:spPr>
          <a:xfrm>
            <a:off x="615951" y="3879675"/>
            <a:ext cx="7239048" cy="321087"/>
          </a:xfrm>
          <a:prstGeom prst="rect">
            <a:avLst/>
          </a:prstGeom>
        </p:spPr>
        <p:txBody>
          <a:bodyPr lIns="0" tIns="0" rIns="0" bIns="0">
            <a:noAutofit/>
          </a:bodyPr>
          <a:lstStyle>
            <a:lvl1pPr marL="0" indent="0">
              <a:buNone/>
              <a:defRPr lang="en-US" sz="1600" dirty="0">
                <a:solidFill>
                  <a:schemeClr val="bg1">
                    <a:lumMod val="50000"/>
                  </a:schemeClr>
                </a:solidFill>
              </a:defRPr>
            </a:lvl1pPr>
          </a:lstStyle>
          <a:p>
            <a:pPr marL="228600" lvl="0" indent="-228600">
              <a:lnSpc>
                <a:spcPct val="100000"/>
              </a:lnSpc>
              <a:spcBef>
                <a:spcPts val="0"/>
              </a:spcBef>
            </a:pPr>
            <a:r>
              <a:rPr lang="en-US" dirty="0"/>
              <a:t>Affiliation</a:t>
            </a:r>
          </a:p>
        </p:txBody>
      </p:sp>
      <p:sp>
        <p:nvSpPr>
          <p:cNvPr id="9" name="Text Placeholder 3">
            <a:extLst>
              <a:ext uri="{FF2B5EF4-FFF2-40B4-BE49-F238E27FC236}">
                <a16:creationId xmlns:a16="http://schemas.microsoft.com/office/drawing/2014/main" id="{D8226B1A-E1A9-8147-9131-1E8AF31B43C9}"/>
              </a:ext>
            </a:extLst>
          </p:cNvPr>
          <p:cNvSpPr>
            <a:spLocks noGrp="1"/>
          </p:cNvSpPr>
          <p:nvPr>
            <p:ph type="body" sz="quarter" idx="14" hasCustomPrompt="1"/>
          </p:nvPr>
        </p:nvSpPr>
        <p:spPr>
          <a:xfrm>
            <a:off x="615951" y="4220410"/>
            <a:ext cx="7239048" cy="320040"/>
          </a:xfrm>
          <a:prstGeom prst="rect">
            <a:avLst/>
          </a:prstGeom>
        </p:spPr>
        <p:txBody>
          <a:bodyPr lIns="0" tIns="0" rIns="0" bIns="0">
            <a:noAutofit/>
          </a:bodyPr>
          <a:lstStyle>
            <a:lvl1pPr marL="0" indent="0">
              <a:buNone/>
              <a:defRPr lang="en-US" sz="1600" dirty="0">
                <a:solidFill>
                  <a:schemeClr val="bg1">
                    <a:lumMod val="50000"/>
                  </a:schemeClr>
                </a:solidFill>
              </a:defRPr>
            </a:lvl1pPr>
          </a:lstStyle>
          <a:p>
            <a:pPr marL="228600" lvl="0" indent="-228600">
              <a:lnSpc>
                <a:spcPct val="100000"/>
              </a:lnSpc>
              <a:spcBef>
                <a:spcPts val="0"/>
              </a:spcBef>
            </a:pPr>
            <a:r>
              <a:rPr lang="en-US" dirty="0"/>
              <a:t>Date</a:t>
            </a:r>
          </a:p>
        </p:txBody>
      </p:sp>
      <p:sp>
        <p:nvSpPr>
          <p:cNvPr id="10" name="Picture Placeholder 4">
            <a:extLst>
              <a:ext uri="{FF2B5EF4-FFF2-40B4-BE49-F238E27FC236}">
                <a16:creationId xmlns:a16="http://schemas.microsoft.com/office/drawing/2014/main" id="{0D216D88-7E6F-8243-8E32-BC1C743FC092}"/>
              </a:ext>
            </a:extLst>
          </p:cNvPr>
          <p:cNvSpPr>
            <a:spLocks noGrp="1"/>
          </p:cNvSpPr>
          <p:nvPr>
            <p:ph type="pic" sz="quarter" idx="15" hasCustomPrompt="1"/>
          </p:nvPr>
        </p:nvSpPr>
        <p:spPr>
          <a:xfrm>
            <a:off x="10688639" y="3980452"/>
            <a:ext cx="1381125" cy="1086803"/>
          </a:xfrm>
          <a:solidFill>
            <a:schemeClr val="accent6">
              <a:lumMod val="40000"/>
              <a:lumOff val="60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200" b="0" i="0" u="none" strike="noStrike" smtClean="0">
                <a:effectLst/>
              </a:defRPr>
            </a:lvl1pPr>
          </a:lstStyle>
          <a:p>
            <a:r>
              <a:rPr lang="en-US" dirty="0"/>
              <a:t>PLACEHOLDER</a:t>
            </a:r>
            <a:br>
              <a:rPr lang="en-US" dirty="0"/>
            </a:br>
            <a:r>
              <a:rPr lang="en-US" dirty="0"/>
              <a:t>Presenter logo optional</a:t>
            </a:r>
          </a:p>
        </p:txBody>
      </p:sp>
    </p:spTree>
    <p:extLst>
      <p:ext uri="{BB962C8B-B14F-4D97-AF65-F5344CB8AC3E}">
        <p14:creationId xmlns:p14="http://schemas.microsoft.com/office/powerpoint/2010/main" val="1568499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565" y="365127"/>
            <a:ext cx="11460480" cy="575400"/>
          </a:xfrm>
          <a:prstGeom prst="rect">
            <a:avLst/>
          </a:prstGeom>
        </p:spPr>
        <p:txBody>
          <a:bodyPr vert="horz" lIns="0" tIns="0" rIns="0" bIns="0" rtlCol="0" anchor="b">
            <a:noAutofit/>
          </a:bodyPr>
          <a:lstStyle>
            <a:lvl1pPr>
              <a:defRPr lang="en-US" sz="3200" b="1" dirty="0">
                <a:solidFill>
                  <a:schemeClr val="accent1"/>
                </a:solidFill>
                <a:latin typeface="Arial Narrow" panose="020B0604020202020204" pitchFamily="34" charset="0"/>
                <a:cs typeface="Arial Narrow" panose="020B0604020202020204" pitchFamily="34" charset="0"/>
              </a:defRPr>
            </a:lvl1pPr>
          </a:lstStyle>
          <a:p>
            <a:pPr lvl="0"/>
            <a:r>
              <a:rPr lang="en-US" dirty="0"/>
              <a:t>Title of slide here</a:t>
            </a:r>
          </a:p>
        </p:txBody>
      </p:sp>
      <p:sp>
        <p:nvSpPr>
          <p:cNvPr id="6" name="Slide Number Placeholder 5"/>
          <p:cNvSpPr>
            <a:spLocks noGrp="1"/>
          </p:cNvSpPr>
          <p:nvPr>
            <p:ph type="sldNum" sz="quarter" idx="12"/>
          </p:nvPr>
        </p:nvSpPr>
        <p:spPr>
          <a:xfrm>
            <a:off x="9088845" y="6356354"/>
            <a:ext cx="2743200" cy="365125"/>
          </a:xfrm>
        </p:spPr>
        <p:txBody>
          <a:bodyPr/>
          <a:lstStyle>
            <a:lvl1pPr>
              <a:defRPr>
                <a:solidFill>
                  <a:schemeClr val="accent5"/>
                </a:solidFill>
              </a:defRPr>
            </a:lvl1pPr>
          </a:lstStyle>
          <a:p>
            <a:fld id="{0A99B236-50BF-47B1-97C6-F765FFFF6A62}" type="slidenum">
              <a:rPr lang="en-US" smtClean="0"/>
              <a:pPr/>
              <a:t>‹#›</a:t>
            </a:fld>
            <a:endParaRPr lang="en-US" dirty="0"/>
          </a:p>
        </p:txBody>
      </p:sp>
      <p:sp>
        <p:nvSpPr>
          <p:cNvPr id="8" name="Content Placeholder 2">
            <a:extLst>
              <a:ext uri="{FF2B5EF4-FFF2-40B4-BE49-F238E27FC236}">
                <a16:creationId xmlns:a16="http://schemas.microsoft.com/office/drawing/2014/main" id="{788DD716-6854-F645-ADB8-7C9A22D48059}"/>
              </a:ext>
            </a:extLst>
          </p:cNvPr>
          <p:cNvSpPr>
            <a:spLocks noGrp="1"/>
          </p:cNvSpPr>
          <p:nvPr>
            <p:ph idx="1" hasCustomPrompt="1"/>
          </p:nvPr>
        </p:nvSpPr>
        <p:spPr>
          <a:xfrm>
            <a:off x="371565" y="1541417"/>
            <a:ext cx="11460480" cy="4232366"/>
          </a:xfrm>
          <a:prstGeom prst="rect">
            <a:avLst/>
          </a:prstGeom>
        </p:spPr>
        <p:txBody>
          <a:bodyPr lIns="0">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79A8410-0AD6-EC46-B47E-6344E6D10D38}"/>
              </a:ext>
            </a:extLst>
          </p:cNvPr>
          <p:cNvSpPr>
            <a:spLocks noGrp="1"/>
          </p:cNvSpPr>
          <p:nvPr>
            <p:ph type="body" sz="quarter" idx="13" hasCustomPrompt="1"/>
          </p:nvPr>
        </p:nvSpPr>
        <p:spPr>
          <a:xfrm>
            <a:off x="372536" y="966974"/>
            <a:ext cx="11459633" cy="365125"/>
          </a:xfrm>
          <a:prstGeom prst="rect">
            <a:avLst/>
          </a:prstGeom>
        </p:spPr>
        <p:txBody>
          <a:bodyPr lIns="0" tIns="0" rIns="0" bIns="0">
            <a:noAutofit/>
          </a:bodyPr>
          <a:lstStyle>
            <a:lvl1pPr marL="0" indent="0">
              <a:buNone/>
              <a:defRPr lang="en-US" sz="2400" smtClean="0">
                <a:solidFill>
                  <a:schemeClr val="accent5"/>
                </a:solidFill>
                <a:latin typeface="Arial Narrow" panose="020B0604020202020204" pitchFamily="34" charset="0"/>
                <a:cs typeface="Arial Narrow" panose="020B0604020202020204" pitchFamily="34" charset="0"/>
              </a:defRPr>
            </a:lvl1pPr>
            <a:lvl2pPr>
              <a:defRPr lang="en-US" dirty="0" smtClean="0"/>
            </a:lvl2pPr>
            <a:lvl3pPr>
              <a:defRPr lang="en-US" dirty="0" smtClean="0"/>
            </a:lvl3pPr>
            <a:lvl4pPr>
              <a:defRPr lang="en-US" dirty="0" smtClean="0"/>
            </a:lvl4pPr>
            <a:lvl5pPr>
              <a:defRPr lang="en-US" dirty="0"/>
            </a:lvl5pPr>
          </a:lstStyle>
          <a:p>
            <a:pPr marL="228600" lvl="0" indent="-228600">
              <a:lnSpc>
                <a:spcPct val="100000"/>
              </a:lnSpc>
              <a:spcBef>
                <a:spcPts val="0"/>
              </a:spcBef>
            </a:pPr>
            <a:r>
              <a:rPr lang="en-US" dirty="0"/>
              <a:t>Subhead here</a:t>
            </a:r>
          </a:p>
        </p:txBody>
      </p:sp>
    </p:spTree>
    <p:extLst>
      <p:ext uri="{BB962C8B-B14F-4D97-AF65-F5344CB8AC3E}">
        <p14:creationId xmlns:p14="http://schemas.microsoft.com/office/powerpoint/2010/main" val="198015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_no subhead_w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565" y="365127"/>
            <a:ext cx="11460480" cy="575400"/>
          </a:xfrm>
          <a:prstGeom prst="rect">
            <a:avLst/>
          </a:prstGeom>
        </p:spPr>
        <p:txBody>
          <a:bodyPr vert="horz" lIns="0" tIns="0" rIns="0" bIns="0" rtlCol="0" anchor="b">
            <a:noAutofit/>
          </a:bodyPr>
          <a:lstStyle>
            <a:lvl1pPr>
              <a:defRPr lang="en-US" sz="3200" b="1" dirty="0">
                <a:solidFill>
                  <a:schemeClr val="accent1"/>
                </a:solidFill>
                <a:latin typeface="Arial Narrow" panose="020B0604020202020204" pitchFamily="34" charset="0"/>
                <a:cs typeface="Arial Narrow" panose="020B0604020202020204" pitchFamily="34" charset="0"/>
              </a:defRPr>
            </a:lvl1pPr>
          </a:lstStyle>
          <a:p>
            <a:pPr lvl="0"/>
            <a:r>
              <a:rPr lang="en-US" dirty="0"/>
              <a:t>Title of slide here</a:t>
            </a:r>
          </a:p>
        </p:txBody>
      </p:sp>
      <p:sp>
        <p:nvSpPr>
          <p:cNvPr id="3" name="Content Placeholder 2"/>
          <p:cNvSpPr>
            <a:spLocks noGrp="1"/>
          </p:cNvSpPr>
          <p:nvPr>
            <p:ph idx="1" hasCustomPrompt="1"/>
          </p:nvPr>
        </p:nvSpPr>
        <p:spPr>
          <a:xfrm>
            <a:off x="371565" y="1541417"/>
            <a:ext cx="11460480" cy="4232366"/>
          </a:xfrm>
          <a:prstGeom prst="rect">
            <a:avLst/>
          </a:prstGeom>
        </p:spPr>
        <p:txBody>
          <a:bodyPr lIns="0">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088845" y="6356354"/>
            <a:ext cx="2743200" cy="365125"/>
          </a:xfrm>
        </p:spPr>
        <p:txBody>
          <a:bodyPr/>
          <a:lstStyle>
            <a:lvl1pPr>
              <a:defRPr>
                <a:solidFill>
                  <a:schemeClr val="accent5"/>
                </a:solidFill>
              </a:defRPr>
            </a:lvl1p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2120240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_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565" y="365127"/>
            <a:ext cx="11460480" cy="575400"/>
          </a:xfrm>
          <a:prstGeom prst="rect">
            <a:avLst/>
          </a:prstGeom>
        </p:spPr>
        <p:txBody>
          <a:bodyPr vert="horz" lIns="0" tIns="0" rIns="0" bIns="0" rtlCol="0" anchor="b">
            <a:noAutofit/>
          </a:bodyPr>
          <a:lstStyle>
            <a:lvl1pPr>
              <a:defRPr lang="en-US" sz="3200" b="1" dirty="0">
                <a:solidFill>
                  <a:schemeClr val="accent1"/>
                </a:solidFill>
                <a:latin typeface="Arial Narrow" panose="020B0604020202020204" pitchFamily="34" charset="0"/>
                <a:cs typeface="Arial Narrow" panose="020B0604020202020204" pitchFamily="34" charset="0"/>
              </a:defRPr>
            </a:lvl1pPr>
          </a:lstStyle>
          <a:p>
            <a:pPr lvl="0"/>
            <a:r>
              <a:rPr lang="en-US" dirty="0"/>
              <a:t>Title of slide here</a:t>
            </a:r>
          </a:p>
        </p:txBody>
      </p:sp>
      <p:sp>
        <p:nvSpPr>
          <p:cNvPr id="6" name="Slide Number Placeholder 5"/>
          <p:cNvSpPr>
            <a:spLocks noGrp="1"/>
          </p:cNvSpPr>
          <p:nvPr>
            <p:ph type="sldNum" sz="quarter" idx="12"/>
          </p:nvPr>
        </p:nvSpPr>
        <p:spPr>
          <a:xfrm>
            <a:off x="9088845" y="6356354"/>
            <a:ext cx="2743200" cy="365125"/>
          </a:xfrm>
        </p:spPr>
        <p:txBody>
          <a:bodyPr/>
          <a:lstStyle>
            <a:lvl1pPr>
              <a:defRPr>
                <a:solidFill>
                  <a:schemeClr val="accent5"/>
                </a:solidFill>
              </a:defRPr>
            </a:lvl1pPr>
          </a:lstStyle>
          <a:p>
            <a:fld id="{0A99B236-50BF-47B1-97C6-F765FFFF6A62}" type="slidenum">
              <a:rPr lang="en-US" smtClean="0"/>
              <a:pPr/>
              <a:t>‹#›</a:t>
            </a:fld>
            <a:endParaRPr lang="en-US" dirty="0"/>
          </a:p>
        </p:txBody>
      </p:sp>
      <p:sp>
        <p:nvSpPr>
          <p:cNvPr id="8" name="Content Placeholder 2">
            <a:extLst>
              <a:ext uri="{FF2B5EF4-FFF2-40B4-BE49-F238E27FC236}">
                <a16:creationId xmlns:a16="http://schemas.microsoft.com/office/drawing/2014/main" id="{788DD716-6854-F645-ADB8-7C9A22D48059}"/>
              </a:ext>
            </a:extLst>
          </p:cNvPr>
          <p:cNvSpPr>
            <a:spLocks noGrp="1"/>
          </p:cNvSpPr>
          <p:nvPr>
            <p:ph idx="1" hasCustomPrompt="1"/>
          </p:nvPr>
        </p:nvSpPr>
        <p:spPr>
          <a:xfrm>
            <a:off x="371566" y="1541417"/>
            <a:ext cx="6107612" cy="4232366"/>
          </a:xfrm>
          <a:prstGeom prst="rect">
            <a:avLst/>
          </a:prstGeom>
        </p:spPr>
        <p:txBody>
          <a:bodyPr lIns="0">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79A8410-0AD6-EC46-B47E-6344E6D10D38}"/>
              </a:ext>
            </a:extLst>
          </p:cNvPr>
          <p:cNvSpPr>
            <a:spLocks noGrp="1"/>
          </p:cNvSpPr>
          <p:nvPr>
            <p:ph type="body" sz="quarter" idx="13" hasCustomPrompt="1"/>
          </p:nvPr>
        </p:nvSpPr>
        <p:spPr>
          <a:xfrm>
            <a:off x="372536" y="966974"/>
            <a:ext cx="11459633" cy="365125"/>
          </a:xfrm>
          <a:prstGeom prst="rect">
            <a:avLst/>
          </a:prstGeom>
        </p:spPr>
        <p:txBody>
          <a:bodyPr lIns="0" tIns="0" rIns="0" bIns="0">
            <a:noAutofit/>
          </a:bodyPr>
          <a:lstStyle>
            <a:lvl1pPr marL="0" indent="0">
              <a:buNone/>
              <a:defRPr lang="en-US" sz="2400" smtClean="0">
                <a:solidFill>
                  <a:schemeClr val="accent5"/>
                </a:solidFill>
                <a:latin typeface="Arial Narrow" panose="020B0604020202020204" pitchFamily="34" charset="0"/>
                <a:cs typeface="Arial Narrow" panose="020B0604020202020204" pitchFamily="34" charset="0"/>
              </a:defRPr>
            </a:lvl1pPr>
            <a:lvl2pPr>
              <a:defRPr lang="en-US" dirty="0" smtClean="0"/>
            </a:lvl2pPr>
            <a:lvl3pPr>
              <a:defRPr lang="en-US" dirty="0" smtClean="0"/>
            </a:lvl3pPr>
            <a:lvl4pPr>
              <a:defRPr lang="en-US" dirty="0" smtClean="0"/>
            </a:lvl4pPr>
            <a:lvl5pPr>
              <a:defRPr lang="en-US" dirty="0"/>
            </a:lvl5pPr>
          </a:lstStyle>
          <a:p>
            <a:pPr marL="228600" lvl="0" indent="-228600">
              <a:lnSpc>
                <a:spcPct val="100000"/>
              </a:lnSpc>
              <a:spcBef>
                <a:spcPts val="0"/>
              </a:spcBef>
            </a:pPr>
            <a:r>
              <a:rPr lang="en-US" dirty="0"/>
              <a:t>Subhead here, delete if not needed</a:t>
            </a:r>
          </a:p>
        </p:txBody>
      </p:sp>
      <p:sp>
        <p:nvSpPr>
          <p:cNvPr id="4" name="Picture Placeholder 3">
            <a:extLst>
              <a:ext uri="{FF2B5EF4-FFF2-40B4-BE49-F238E27FC236}">
                <a16:creationId xmlns:a16="http://schemas.microsoft.com/office/drawing/2014/main" id="{197E5B4D-8EA9-F549-9108-6152B9B9932F}"/>
              </a:ext>
            </a:extLst>
          </p:cNvPr>
          <p:cNvSpPr>
            <a:spLocks noGrp="1"/>
          </p:cNvSpPr>
          <p:nvPr>
            <p:ph type="pic" sz="quarter" idx="14" hasCustomPrompt="1"/>
          </p:nvPr>
        </p:nvSpPr>
        <p:spPr>
          <a:xfrm>
            <a:off x="6769463" y="1541417"/>
            <a:ext cx="5062704" cy="4241846"/>
          </a:xfrm>
          <a:prstGeom prst="rect">
            <a:avLst/>
          </a:prstGeom>
          <a:solidFill>
            <a:schemeClr val="accent3">
              <a:lumMod val="20000"/>
              <a:lumOff val="80000"/>
            </a:schemeClr>
          </a:solidFill>
        </p:spPr>
        <p:txBody>
          <a:bodyPr anchor="ctr"/>
          <a:lstStyle>
            <a:lvl1pPr marL="0" indent="0" algn="ctr">
              <a:buNone/>
              <a:defRPr sz="2000"/>
            </a:lvl1pPr>
          </a:lstStyle>
          <a:p>
            <a:r>
              <a:rPr lang="en-US" dirty="0"/>
              <a:t>Insert Photo here</a:t>
            </a:r>
          </a:p>
        </p:txBody>
      </p:sp>
    </p:spTree>
    <p:extLst>
      <p:ext uri="{BB962C8B-B14F-4D97-AF65-F5344CB8AC3E}">
        <p14:creationId xmlns:p14="http://schemas.microsoft.com/office/powerpoint/2010/main" val="4016116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D983A8-64D2-AA4E-B1C1-8C41213F66B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 Placeholder 2">
            <a:extLst>
              <a:ext uri="{FF2B5EF4-FFF2-40B4-BE49-F238E27FC236}">
                <a16:creationId xmlns:a16="http://schemas.microsoft.com/office/drawing/2014/main" id="{0095ECF5-C775-F044-B296-746D2058463F}"/>
              </a:ext>
            </a:extLst>
          </p:cNvPr>
          <p:cNvSpPr>
            <a:spLocks noGrp="1"/>
          </p:cNvSpPr>
          <p:nvPr>
            <p:ph type="body" sz="quarter" idx="10" hasCustomPrompt="1"/>
          </p:nvPr>
        </p:nvSpPr>
        <p:spPr>
          <a:xfrm>
            <a:off x="615951" y="893626"/>
            <a:ext cx="10072688" cy="2692854"/>
          </a:xfrm>
          <a:prstGeom prst="rect">
            <a:avLst/>
          </a:prstGeom>
          <a:solidFill>
            <a:schemeClr val="accent1">
              <a:lumMod val="75000"/>
              <a:alpha val="50000"/>
            </a:schemeClr>
          </a:solidFill>
        </p:spPr>
        <p:txBody>
          <a:bodyPr vert="horz" lIns="914400" tIns="457200" rIns="914400" bIns="457200" rtlCol="0" anchor="ctr">
            <a:normAutofit/>
          </a:bodyPr>
          <a:lstStyle>
            <a:lvl1pPr marL="0" indent="0" algn="ctr">
              <a:buNone/>
              <a:defRPr lang="en-US" sz="4400" b="1" i="0" dirty="0">
                <a:solidFill>
                  <a:schemeClr val="bg1"/>
                </a:solidFill>
                <a:latin typeface="Arial Narrow" panose="020B0604020202020204" pitchFamily="34" charset="0"/>
                <a:cs typeface="Arial Narrow" panose="020B0604020202020204" pitchFamily="34" charset="0"/>
              </a:defRPr>
            </a:lvl1pPr>
          </a:lstStyle>
          <a:p>
            <a:pPr marL="228600" lvl="0" indent="-228600" algn="ctr"/>
            <a:r>
              <a:rPr lang="en-US" dirty="0"/>
              <a:t>Closing Words Here</a:t>
            </a:r>
          </a:p>
        </p:txBody>
      </p:sp>
      <p:sp>
        <p:nvSpPr>
          <p:cNvPr id="8" name="Text Placeholder 12">
            <a:extLst>
              <a:ext uri="{FF2B5EF4-FFF2-40B4-BE49-F238E27FC236}">
                <a16:creationId xmlns:a16="http://schemas.microsoft.com/office/drawing/2014/main" id="{8420275F-6E81-334A-8FA0-C6E9C95CAB4F}"/>
              </a:ext>
            </a:extLst>
          </p:cNvPr>
          <p:cNvSpPr>
            <a:spLocks noGrp="1"/>
          </p:cNvSpPr>
          <p:nvPr>
            <p:ph type="body" sz="quarter" idx="11" hasCustomPrompt="1"/>
          </p:nvPr>
        </p:nvSpPr>
        <p:spPr>
          <a:xfrm>
            <a:off x="615951" y="3980452"/>
            <a:ext cx="4294716" cy="992142"/>
          </a:xfrm>
          <a:prstGeom prst="rect">
            <a:avLst/>
          </a:prstGeom>
        </p:spPr>
        <p:txBody>
          <a:bodyPr lIns="0" tIns="0" rIns="0" bIns="0">
            <a:noAutofit/>
          </a:bodyPr>
          <a:lstStyle>
            <a:lvl1pPr marL="0" indent="0">
              <a:lnSpc>
                <a:spcPct val="100000"/>
              </a:lnSpc>
              <a:spcBef>
                <a:spcPts val="0"/>
              </a:spcBef>
              <a:buNone/>
              <a:defRPr sz="1600">
                <a:solidFill>
                  <a:schemeClr val="bg1">
                    <a:lumMod val="50000"/>
                  </a:schemeClr>
                </a:solidFill>
              </a:defRPr>
            </a:lvl1pPr>
          </a:lstStyle>
          <a:p>
            <a:pPr lvl="0"/>
            <a:r>
              <a:rPr lang="en-US" dirty="0"/>
              <a:t>Presenter Name and Information</a:t>
            </a:r>
          </a:p>
        </p:txBody>
      </p:sp>
      <p:sp>
        <p:nvSpPr>
          <p:cNvPr id="5" name="Picture Placeholder 4">
            <a:extLst>
              <a:ext uri="{FF2B5EF4-FFF2-40B4-BE49-F238E27FC236}">
                <a16:creationId xmlns:a16="http://schemas.microsoft.com/office/drawing/2014/main" id="{194D7C5E-6594-624B-A168-0FD1EA87E566}"/>
              </a:ext>
            </a:extLst>
          </p:cNvPr>
          <p:cNvSpPr>
            <a:spLocks noGrp="1"/>
          </p:cNvSpPr>
          <p:nvPr>
            <p:ph type="pic" sz="quarter" idx="15" hasCustomPrompt="1"/>
          </p:nvPr>
        </p:nvSpPr>
        <p:spPr>
          <a:xfrm>
            <a:off x="10688639" y="3980452"/>
            <a:ext cx="1381125" cy="1086803"/>
          </a:xfrm>
          <a:solidFill>
            <a:schemeClr val="accent6">
              <a:lumMod val="40000"/>
              <a:lumOff val="60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200" b="0" i="0" u="none" strike="noStrike" smtClean="0">
                <a:effectLst/>
              </a:defRPr>
            </a:lvl1pPr>
          </a:lstStyle>
          <a:p>
            <a:r>
              <a:rPr lang="en-US" dirty="0"/>
              <a:t>PLACEHOLDER</a:t>
            </a:r>
            <a:br>
              <a:rPr lang="en-US" dirty="0"/>
            </a:br>
            <a:r>
              <a:rPr lang="en-US" dirty="0"/>
              <a:t>Presenter logo optional</a:t>
            </a:r>
          </a:p>
        </p:txBody>
      </p:sp>
    </p:spTree>
    <p:extLst>
      <p:ext uri="{BB962C8B-B14F-4D97-AF65-F5344CB8AC3E}">
        <p14:creationId xmlns:p14="http://schemas.microsoft.com/office/powerpoint/2010/main" val="1382466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565" y="365127"/>
            <a:ext cx="11460480" cy="575400"/>
          </a:xfrm>
          <a:prstGeom prst="rect">
            <a:avLst/>
          </a:prstGeom>
        </p:spPr>
        <p:txBody>
          <a:bodyPr vert="horz" lIns="0" tIns="0" rIns="0" bIns="0" rtlCol="0" anchor="b">
            <a:noAutofit/>
          </a:bodyPr>
          <a:lstStyle>
            <a:lvl1pPr>
              <a:defRPr lang="en-US" sz="3200" b="1" dirty="0">
                <a:solidFill>
                  <a:schemeClr val="accent1"/>
                </a:solidFill>
                <a:latin typeface="Arial Narrow" panose="020B0604020202020204" pitchFamily="34" charset="0"/>
                <a:cs typeface="Arial Narrow" panose="020B0604020202020204" pitchFamily="34" charset="0"/>
              </a:defRPr>
            </a:lvl1pPr>
          </a:lstStyle>
          <a:p>
            <a:pPr lvl="0"/>
            <a:r>
              <a:rPr lang="en-US" dirty="0"/>
              <a:t>Title of slide here</a:t>
            </a:r>
          </a:p>
        </p:txBody>
      </p:sp>
      <p:sp>
        <p:nvSpPr>
          <p:cNvPr id="6" name="Slide Number Placeholder 5"/>
          <p:cNvSpPr>
            <a:spLocks noGrp="1"/>
          </p:cNvSpPr>
          <p:nvPr>
            <p:ph type="sldNum" sz="quarter" idx="12"/>
          </p:nvPr>
        </p:nvSpPr>
        <p:spPr>
          <a:xfrm>
            <a:off x="9088845" y="6356354"/>
            <a:ext cx="2743200" cy="365125"/>
          </a:xfrm>
        </p:spPr>
        <p:txBody>
          <a:bodyPr/>
          <a:lstStyle>
            <a:lvl1pPr>
              <a:defRPr>
                <a:solidFill>
                  <a:schemeClr val="accent5"/>
                </a:solidFill>
              </a:defRPr>
            </a:lvl1pPr>
          </a:lstStyle>
          <a:p>
            <a:fld id="{0A99B236-50BF-47B1-97C6-F765FFFF6A62}" type="slidenum">
              <a:rPr lang="en-US" smtClean="0"/>
              <a:pPr/>
              <a:t>‹#›</a:t>
            </a:fld>
            <a:endParaRPr lang="en-US" dirty="0"/>
          </a:p>
        </p:txBody>
      </p:sp>
      <p:sp>
        <p:nvSpPr>
          <p:cNvPr id="9" name="Text Placeholder 6">
            <a:extLst>
              <a:ext uri="{FF2B5EF4-FFF2-40B4-BE49-F238E27FC236}">
                <a16:creationId xmlns:a16="http://schemas.microsoft.com/office/drawing/2014/main" id="{379A8410-0AD6-EC46-B47E-6344E6D10D38}"/>
              </a:ext>
            </a:extLst>
          </p:cNvPr>
          <p:cNvSpPr>
            <a:spLocks noGrp="1"/>
          </p:cNvSpPr>
          <p:nvPr>
            <p:ph type="body" sz="quarter" idx="13" hasCustomPrompt="1"/>
          </p:nvPr>
        </p:nvSpPr>
        <p:spPr>
          <a:xfrm>
            <a:off x="372536" y="966974"/>
            <a:ext cx="11459633" cy="365125"/>
          </a:xfrm>
          <a:prstGeom prst="rect">
            <a:avLst/>
          </a:prstGeom>
        </p:spPr>
        <p:txBody>
          <a:bodyPr lIns="0" tIns="0" rIns="0" bIns="0">
            <a:noAutofit/>
          </a:bodyPr>
          <a:lstStyle>
            <a:lvl1pPr marL="0" indent="0">
              <a:buNone/>
              <a:defRPr lang="en-US" sz="2400" smtClean="0">
                <a:solidFill>
                  <a:schemeClr val="accent5"/>
                </a:solidFill>
                <a:latin typeface="Arial Narrow" panose="020B0604020202020204" pitchFamily="34" charset="0"/>
                <a:cs typeface="Arial Narrow" panose="020B0604020202020204" pitchFamily="34" charset="0"/>
              </a:defRPr>
            </a:lvl1pPr>
            <a:lvl2pPr>
              <a:defRPr lang="en-US" dirty="0" smtClean="0"/>
            </a:lvl2pPr>
            <a:lvl3pPr>
              <a:defRPr lang="en-US" dirty="0" smtClean="0"/>
            </a:lvl3pPr>
            <a:lvl4pPr>
              <a:defRPr lang="en-US" dirty="0" smtClean="0"/>
            </a:lvl4pPr>
            <a:lvl5pPr>
              <a:defRPr lang="en-US" dirty="0"/>
            </a:lvl5pPr>
          </a:lstStyle>
          <a:p>
            <a:pPr marL="228600" lvl="0" indent="-228600">
              <a:lnSpc>
                <a:spcPct val="100000"/>
              </a:lnSpc>
              <a:spcBef>
                <a:spcPts val="0"/>
              </a:spcBef>
            </a:pPr>
            <a:r>
              <a:rPr lang="en-US" dirty="0"/>
              <a:t>Subhead here, delete if not needed</a:t>
            </a:r>
          </a:p>
        </p:txBody>
      </p:sp>
      <p:sp>
        <p:nvSpPr>
          <p:cNvPr id="4" name="Picture Placeholder 3">
            <a:extLst>
              <a:ext uri="{FF2B5EF4-FFF2-40B4-BE49-F238E27FC236}">
                <a16:creationId xmlns:a16="http://schemas.microsoft.com/office/drawing/2014/main" id="{197E5B4D-8EA9-F549-9108-6152B9B9932F}"/>
              </a:ext>
            </a:extLst>
          </p:cNvPr>
          <p:cNvSpPr>
            <a:spLocks noGrp="1"/>
          </p:cNvSpPr>
          <p:nvPr>
            <p:ph type="pic" sz="quarter" idx="14" hasCustomPrompt="1"/>
          </p:nvPr>
        </p:nvSpPr>
        <p:spPr>
          <a:xfrm>
            <a:off x="6270171" y="1541420"/>
            <a:ext cx="5561876" cy="3823063"/>
          </a:xfrm>
          <a:prstGeom prst="rect">
            <a:avLst/>
          </a:prstGeom>
          <a:solidFill>
            <a:schemeClr val="accent3">
              <a:lumMod val="20000"/>
              <a:lumOff val="80000"/>
            </a:schemeClr>
          </a:solidFill>
        </p:spPr>
        <p:txBody>
          <a:bodyPr anchor="ctr"/>
          <a:lstStyle>
            <a:lvl1pPr marL="0" indent="0" algn="ctr">
              <a:buNone/>
              <a:defRPr sz="2000"/>
            </a:lvl1pPr>
          </a:lstStyle>
          <a:p>
            <a:r>
              <a:rPr lang="en-US" dirty="0"/>
              <a:t>Insert Photo here</a:t>
            </a:r>
          </a:p>
        </p:txBody>
      </p:sp>
      <p:sp>
        <p:nvSpPr>
          <p:cNvPr id="7" name="Picture Placeholder 3">
            <a:extLst>
              <a:ext uri="{FF2B5EF4-FFF2-40B4-BE49-F238E27FC236}">
                <a16:creationId xmlns:a16="http://schemas.microsoft.com/office/drawing/2014/main" id="{DAB8759D-30E1-704B-9C6F-AD2237661357}"/>
              </a:ext>
            </a:extLst>
          </p:cNvPr>
          <p:cNvSpPr>
            <a:spLocks noGrp="1"/>
          </p:cNvSpPr>
          <p:nvPr>
            <p:ph type="pic" sz="quarter" idx="15" hasCustomPrompt="1"/>
          </p:nvPr>
        </p:nvSpPr>
        <p:spPr>
          <a:xfrm>
            <a:off x="371567" y="1541420"/>
            <a:ext cx="5561876" cy="3823063"/>
          </a:xfrm>
          <a:prstGeom prst="rect">
            <a:avLst/>
          </a:prstGeom>
          <a:solidFill>
            <a:schemeClr val="accent3">
              <a:lumMod val="20000"/>
              <a:lumOff val="80000"/>
            </a:schemeClr>
          </a:solidFill>
        </p:spPr>
        <p:txBody>
          <a:bodyPr anchor="ctr"/>
          <a:lstStyle>
            <a:lvl1pPr marL="0" indent="0" algn="ctr">
              <a:buNone/>
              <a:defRPr sz="2000"/>
            </a:lvl1pPr>
          </a:lstStyle>
          <a:p>
            <a:r>
              <a:rPr lang="en-US" dirty="0"/>
              <a:t>Insert Photo here</a:t>
            </a:r>
          </a:p>
        </p:txBody>
      </p:sp>
    </p:spTree>
    <p:extLst>
      <p:ext uri="{BB962C8B-B14F-4D97-AF65-F5344CB8AC3E}">
        <p14:creationId xmlns:p14="http://schemas.microsoft.com/office/powerpoint/2010/main" val="3204766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88845" y="6356354"/>
            <a:ext cx="2743200" cy="365125"/>
          </a:xfrm>
        </p:spPr>
        <p:txBody>
          <a:bodyPr/>
          <a:lstStyle>
            <a:lvl1pPr>
              <a:defRPr>
                <a:solidFill>
                  <a:schemeClr val="accent5"/>
                </a:solidFill>
              </a:defRPr>
            </a:lvl1pPr>
          </a:lstStyle>
          <a:p>
            <a:fld id="{0A99B236-50BF-47B1-97C6-F765FFFF6A62}" type="slidenum">
              <a:rPr lang="en-US" smtClean="0"/>
              <a:pPr/>
              <a:t>‹#›</a:t>
            </a:fld>
            <a:endParaRPr lang="en-US" dirty="0"/>
          </a:p>
        </p:txBody>
      </p:sp>
      <p:sp>
        <p:nvSpPr>
          <p:cNvPr id="8" name="Title 1">
            <a:extLst>
              <a:ext uri="{FF2B5EF4-FFF2-40B4-BE49-F238E27FC236}">
                <a16:creationId xmlns:a16="http://schemas.microsoft.com/office/drawing/2014/main" id="{13B67AA9-F16E-D046-8D9F-AE083E814E2B}"/>
              </a:ext>
            </a:extLst>
          </p:cNvPr>
          <p:cNvSpPr>
            <a:spLocks noGrp="1"/>
          </p:cNvSpPr>
          <p:nvPr>
            <p:ph type="title" hasCustomPrompt="1"/>
          </p:nvPr>
        </p:nvSpPr>
        <p:spPr>
          <a:xfrm>
            <a:off x="371565" y="365127"/>
            <a:ext cx="11460480" cy="575400"/>
          </a:xfrm>
          <a:prstGeom prst="rect">
            <a:avLst/>
          </a:prstGeom>
        </p:spPr>
        <p:txBody>
          <a:bodyPr vert="horz" lIns="0" tIns="0" rIns="0" bIns="0" rtlCol="0" anchor="b">
            <a:noAutofit/>
          </a:bodyPr>
          <a:lstStyle>
            <a:lvl1pPr>
              <a:defRPr lang="en-US" sz="3200" b="1" dirty="0">
                <a:solidFill>
                  <a:schemeClr val="accent1"/>
                </a:solidFill>
                <a:latin typeface="Arial Narrow" panose="020B0604020202020204" pitchFamily="34" charset="0"/>
                <a:cs typeface="Arial Narrow" panose="020B0604020202020204" pitchFamily="34" charset="0"/>
              </a:defRPr>
            </a:lvl1pPr>
          </a:lstStyle>
          <a:p>
            <a:pPr lvl="0"/>
            <a:r>
              <a:rPr lang="en-US" dirty="0"/>
              <a:t>Title of slide here</a:t>
            </a:r>
          </a:p>
        </p:txBody>
      </p:sp>
    </p:spTree>
    <p:extLst>
      <p:ext uri="{BB962C8B-B14F-4D97-AF65-F5344CB8AC3E}">
        <p14:creationId xmlns:p14="http://schemas.microsoft.com/office/powerpoint/2010/main" val="230399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421799044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36514185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a:t>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346353637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a:t>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159606067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a:t>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350802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387127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31422550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149424426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D917FEDE-5E9C-7C4F-92AB-F016E3C2160A}"/>
              </a:ext>
            </a:extLst>
          </p:cNvPr>
          <p:cNvPicPr>
            <a:picLocks noChangeAspect="1"/>
          </p:cNvPicPr>
          <p:nvPr userDrawn="1"/>
        </p:nvPicPr>
        <p:blipFill>
          <a:blip r:embed="rId20">
            <a:extLst>
              <a:ext uri="{28A0092B-C50C-407E-A947-70E740481C1C}">
                <a14:useLocalDpi xmlns:a14="http://schemas.microsoft.com/office/drawing/2010/main"/>
              </a:ext>
            </a:extLst>
          </a:blip>
          <a:srcRect/>
          <a:stretch/>
        </p:blipFill>
        <p:spPr>
          <a:xfrm>
            <a:off x="0" y="0"/>
            <a:ext cx="12192000" cy="6864625"/>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2684002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700" r:id="rId16"/>
    <p:sldLayoutId id="2147483676"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epa.gov/verified-diesel-tech/list-idling-reduction-technologies-irts-are-eligible-federal-excise-tax"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epa.gov/verified-diesel-tech/smartway-verified-list-idling-reduction-technologies-irts-trucks-and-schoo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s://www.anl.gov/es/reference/idling-reduction-technology-solutions-for-class-18-vehicl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www.anl.gov/es/reference/vehicle-idle-reduction-savings-worksheet-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s://cleancities.energy.gov/technical-assistance/idlebo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epa.gov/dera/state"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hyperlink" Target="https://www.epa.gov/dera/volkswagen-vw-settlement-dera-option" TargetMode="External"/><Relationship Id="rId5" Type="http://schemas.openxmlformats.org/officeDocument/2006/relationships/hyperlink" Target="ttps://www.transportation.gov/sustainability/climate/federal-programs-directory-congestion-mitigation-and-air-quality-cmaq" TargetMode="External"/><Relationship Id="rId4" Type="http://schemas.openxmlformats.org/officeDocument/2006/relationships/hyperlink" Target="https://www.epa.gov/der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cleancities.energy.gov/idleb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FFF5C06-6AF1-834B-AEF1-256F28A36394}"/>
              </a:ext>
            </a:extLst>
          </p:cNvPr>
          <p:cNvSpPr>
            <a:spLocks noGrp="1"/>
          </p:cNvSpPr>
          <p:nvPr>
            <p:ph type="ctrTitle"/>
          </p:nvPr>
        </p:nvSpPr>
        <p:spPr/>
        <p:txBody>
          <a:bodyPr/>
          <a:lstStyle/>
          <a:p>
            <a:pPr lvl="0">
              <a:spcBef>
                <a:spcPts val="1000"/>
              </a:spcBef>
            </a:pPr>
            <a:br>
              <a:rPr lang="en-US" sz="2400" dirty="0">
                <a:solidFill>
                  <a:srgbClr val="087595"/>
                </a:solidFill>
                <a:ea typeface="+mn-ea"/>
              </a:rPr>
            </a:br>
            <a:r>
              <a:rPr lang="en-US" dirty="0">
                <a:solidFill>
                  <a:srgbClr val="376391"/>
                </a:solidFill>
              </a:rPr>
              <a:t>Idle Reduction for Long-Haul, </a:t>
            </a:r>
            <a:br>
              <a:rPr lang="en-US" dirty="0">
                <a:solidFill>
                  <a:srgbClr val="376391"/>
                </a:solidFill>
              </a:rPr>
            </a:br>
            <a:r>
              <a:rPr lang="en-US" dirty="0">
                <a:solidFill>
                  <a:srgbClr val="376391"/>
                </a:solidFill>
              </a:rPr>
              <a:t>Heavy-Duty Trucks</a:t>
            </a:r>
            <a:endParaRPr lang="en-US" dirty="0"/>
          </a:p>
        </p:txBody>
      </p:sp>
      <p:sp>
        <p:nvSpPr>
          <p:cNvPr id="19" name="Text Placeholder 18">
            <a:extLst>
              <a:ext uri="{FF2B5EF4-FFF2-40B4-BE49-F238E27FC236}">
                <a16:creationId xmlns:a16="http://schemas.microsoft.com/office/drawing/2014/main" id="{7F072D59-38F2-6B42-9ECC-0A3B1A4A95B9}"/>
              </a:ext>
            </a:extLst>
          </p:cNvPr>
          <p:cNvSpPr>
            <a:spLocks noGrp="1"/>
          </p:cNvSpPr>
          <p:nvPr>
            <p:ph type="body" sz="quarter" idx="11"/>
          </p:nvPr>
        </p:nvSpPr>
        <p:spPr/>
        <p:txBody>
          <a:bodyPr/>
          <a:lstStyle/>
          <a:p>
            <a:endParaRPr lang="en-US" dirty="0"/>
          </a:p>
        </p:txBody>
      </p:sp>
      <p:sp>
        <p:nvSpPr>
          <p:cNvPr id="20" name="Text Placeholder 19">
            <a:extLst>
              <a:ext uri="{FF2B5EF4-FFF2-40B4-BE49-F238E27FC236}">
                <a16:creationId xmlns:a16="http://schemas.microsoft.com/office/drawing/2014/main" id="{F581CDB2-1EB3-0C45-90A5-AC845DAFC742}"/>
              </a:ext>
            </a:extLst>
          </p:cNvPr>
          <p:cNvSpPr>
            <a:spLocks noGrp="1"/>
          </p:cNvSpPr>
          <p:nvPr>
            <p:ph type="body" sz="quarter" idx="12"/>
          </p:nvPr>
        </p:nvSpPr>
        <p:spPr/>
        <p:txBody>
          <a:bodyPr/>
          <a:lstStyle/>
          <a:p>
            <a:endParaRPr lang="en-US" dirty="0"/>
          </a:p>
        </p:txBody>
      </p:sp>
      <p:sp>
        <p:nvSpPr>
          <p:cNvPr id="21" name="Text Placeholder 20">
            <a:extLst>
              <a:ext uri="{FF2B5EF4-FFF2-40B4-BE49-F238E27FC236}">
                <a16:creationId xmlns:a16="http://schemas.microsoft.com/office/drawing/2014/main" id="{0BD7C970-16AD-9945-BFA1-8DB0C0478D66}"/>
              </a:ext>
            </a:extLst>
          </p:cNvPr>
          <p:cNvSpPr>
            <a:spLocks noGrp="1"/>
          </p:cNvSpPr>
          <p:nvPr>
            <p:ph type="body" sz="quarter" idx="13"/>
          </p:nvPr>
        </p:nvSpPr>
        <p:spPr/>
        <p:txBody>
          <a:bodyPr/>
          <a:lstStyle/>
          <a:p>
            <a:endParaRPr lang="en-US" dirty="0"/>
          </a:p>
        </p:txBody>
      </p:sp>
      <p:sp>
        <p:nvSpPr>
          <p:cNvPr id="22" name="Text Placeholder 21">
            <a:extLst>
              <a:ext uri="{FF2B5EF4-FFF2-40B4-BE49-F238E27FC236}">
                <a16:creationId xmlns:a16="http://schemas.microsoft.com/office/drawing/2014/main" id="{D6F267AE-FAD1-D74F-87C1-3B922BE08DD9}"/>
              </a:ext>
            </a:extLst>
          </p:cNvPr>
          <p:cNvSpPr>
            <a:spLocks noGrp="1"/>
          </p:cNvSpPr>
          <p:nvPr>
            <p:ph type="body" sz="quarter" idx="14"/>
          </p:nvPr>
        </p:nvSpPr>
        <p:spPr/>
        <p:txBody>
          <a:bodyPr/>
          <a:lstStyle/>
          <a:p>
            <a:endParaRPr lang="en-US" dirty="0"/>
          </a:p>
        </p:txBody>
      </p:sp>
      <p:sp>
        <p:nvSpPr>
          <p:cNvPr id="23" name="Picture Placeholder 22">
            <a:extLst>
              <a:ext uri="{FF2B5EF4-FFF2-40B4-BE49-F238E27FC236}">
                <a16:creationId xmlns:a16="http://schemas.microsoft.com/office/drawing/2014/main" id="{95C75C94-0EA2-A149-B71D-32BA9602B0DA}"/>
              </a:ext>
            </a:extLst>
          </p:cNvPr>
          <p:cNvSpPr>
            <a:spLocks noGrp="1"/>
          </p:cNvSpPr>
          <p:nvPr>
            <p:ph type="pic" sz="quarter" idx="15"/>
          </p:nvPr>
        </p:nvSpPr>
        <p:spPr/>
      </p:sp>
    </p:spTree>
    <p:extLst>
      <p:ext uri="{BB962C8B-B14F-4D97-AF65-F5344CB8AC3E}">
        <p14:creationId xmlns:p14="http://schemas.microsoft.com/office/powerpoint/2010/main" val="33833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7E293-E29A-2D47-8877-8B0E749DA907}"/>
              </a:ext>
            </a:extLst>
          </p:cNvPr>
          <p:cNvSpPr>
            <a:spLocks noGrp="1"/>
          </p:cNvSpPr>
          <p:nvPr>
            <p:ph type="title"/>
          </p:nvPr>
        </p:nvSpPr>
        <p:spPr/>
        <p:txBody>
          <a:bodyPr/>
          <a:lstStyle/>
          <a:p>
            <a:r>
              <a:rPr lang="en-US" dirty="0"/>
              <a:t>Technology to Support Idle Reduction</a:t>
            </a:r>
            <a:endParaRPr lang="en-US" dirty="0">
              <a:highlight>
                <a:srgbClr val="FFFF00"/>
              </a:highlight>
            </a:endParaRPr>
          </a:p>
        </p:txBody>
      </p:sp>
      <p:sp>
        <p:nvSpPr>
          <p:cNvPr id="4" name="Content Placeholder 3">
            <a:extLst>
              <a:ext uri="{FF2B5EF4-FFF2-40B4-BE49-F238E27FC236}">
                <a16:creationId xmlns:a16="http://schemas.microsoft.com/office/drawing/2014/main" id="{3B3B143D-9093-A448-A616-0F6DDAA0CDB0}"/>
              </a:ext>
            </a:extLst>
          </p:cNvPr>
          <p:cNvSpPr>
            <a:spLocks noGrp="1"/>
          </p:cNvSpPr>
          <p:nvPr>
            <p:ph idx="1"/>
          </p:nvPr>
        </p:nvSpPr>
        <p:spPr>
          <a:xfrm>
            <a:off x="948267" y="1532257"/>
            <a:ext cx="10883778" cy="4232366"/>
          </a:xfrm>
        </p:spPr>
        <p:txBody>
          <a:bodyPr>
            <a:normAutofit/>
          </a:bodyPr>
          <a:lstStyle/>
          <a:p>
            <a:pPr>
              <a:lnSpc>
                <a:spcPct val="100000"/>
              </a:lnSpc>
              <a:spcBef>
                <a:spcPts val="0"/>
              </a:spcBef>
            </a:pPr>
            <a:r>
              <a:rPr lang="en-US" sz="2800" b="1" dirty="0">
                <a:latin typeface="Arial" panose="020B0604020202020204" pitchFamily="34" charset="0"/>
                <a:cs typeface="Arial" panose="020B0604020202020204" pitchFamily="34" charset="0"/>
              </a:rPr>
              <a:t>Auxiliary power units (APUs)</a:t>
            </a:r>
          </a:p>
          <a:p>
            <a:pPr>
              <a:lnSpc>
                <a:spcPct val="100000"/>
              </a:lnSpc>
              <a:spcBef>
                <a:spcPts val="0"/>
              </a:spcBef>
            </a:pPr>
            <a:r>
              <a:rPr lang="en-US" sz="2800" b="1" dirty="0">
                <a:latin typeface="Arial" panose="020B0604020202020204" pitchFamily="34" charset="0"/>
                <a:cs typeface="Arial" panose="020B0604020202020204" pitchFamily="34" charset="0"/>
              </a:rPr>
              <a:t>Heaters</a:t>
            </a:r>
          </a:p>
          <a:p>
            <a:pPr>
              <a:lnSpc>
                <a:spcPct val="100000"/>
              </a:lnSpc>
              <a:spcBef>
                <a:spcPts val="0"/>
              </a:spcBef>
            </a:pPr>
            <a:r>
              <a:rPr lang="en-US" sz="2800" b="1" dirty="0">
                <a:latin typeface="Arial" panose="020B0604020202020204" pitchFamily="34" charset="0"/>
                <a:cs typeface="Arial" panose="020B0604020202020204" pitchFamily="34" charset="0"/>
              </a:rPr>
              <a:t>Air conditioners</a:t>
            </a:r>
          </a:p>
          <a:p>
            <a:pPr>
              <a:lnSpc>
                <a:spcPct val="100000"/>
              </a:lnSpc>
              <a:spcBef>
                <a:spcPts val="0"/>
              </a:spcBef>
            </a:pPr>
            <a:r>
              <a:rPr lang="en-US" sz="2800" b="1" dirty="0">
                <a:latin typeface="Arial" panose="020B0604020202020204" pitchFamily="34" charset="0"/>
                <a:cs typeface="Arial" panose="020B0604020202020204" pitchFamily="34" charset="0"/>
              </a:rPr>
              <a:t>Engine idle management systems</a:t>
            </a:r>
          </a:p>
          <a:p>
            <a:pPr>
              <a:lnSpc>
                <a:spcPct val="100000"/>
              </a:lnSpc>
              <a:spcBef>
                <a:spcPts val="0"/>
              </a:spcBef>
            </a:pPr>
            <a:r>
              <a:rPr lang="en-US" sz="2800" b="1" dirty="0">
                <a:latin typeface="Arial" panose="020B0604020202020204" pitchFamily="34" charset="0"/>
                <a:cs typeface="Arial" panose="020B0604020202020204" pitchFamily="34" charset="0"/>
              </a:rPr>
              <a:t>Electrified parking spaces</a:t>
            </a:r>
          </a:p>
          <a:p>
            <a:pPr>
              <a:lnSpc>
                <a:spcPct val="100000"/>
              </a:lnSpc>
              <a:spcBef>
                <a:spcPts val="0"/>
              </a:spcBef>
            </a:pPr>
            <a:r>
              <a:rPr lang="en-US" sz="2800" b="1" dirty="0">
                <a:latin typeface="Arial" panose="020B0604020202020204" pitchFamily="34" charset="0"/>
                <a:cs typeface="Arial" panose="020B0604020202020204" pitchFamily="34" charset="0"/>
              </a:rPr>
              <a:t>Complementary technologies</a:t>
            </a:r>
          </a:p>
        </p:txBody>
      </p:sp>
      <p:sp>
        <p:nvSpPr>
          <p:cNvPr id="5" name="Slide Number Placeholder 4">
            <a:extLst>
              <a:ext uri="{FF2B5EF4-FFF2-40B4-BE49-F238E27FC236}">
                <a16:creationId xmlns:a16="http://schemas.microsoft.com/office/drawing/2014/main" id="{17D2B95A-3BE7-F649-9772-9889C8A53F41}"/>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10</a:t>
            </a:fld>
            <a:endParaRPr lang="en-US" dirty="0"/>
          </a:p>
        </p:txBody>
      </p:sp>
    </p:spTree>
    <p:extLst>
      <p:ext uri="{BB962C8B-B14F-4D97-AF65-F5344CB8AC3E}">
        <p14:creationId xmlns:p14="http://schemas.microsoft.com/office/powerpoint/2010/main" val="69514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Technology to Support Idle Reduction</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11</a:t>
            </a:fld>
            <a:endParaRPr lang="en-US" dirty="0"/>
          </a:p>
        </p:txBody>
      </p:sp>
      <p:sp>
        <p:nvSpPr>
          <p:cNvPr id="4" name="Content Placeholder 3">
            <a:extLst>
              <a:ext uri="{FF2B5EF4-FFF2-40B4-BE49-F238E27FC236}">
                <a16:creationId xmlns:a16="http://schemas.microsoft.com/office/drawing/2014/main" id="{92C274EB-71C3-C14E-A112-511C259D3EA0}"/>
              </a:ext>
            </a:extLst>
          </p:cNvPr>
          <p:cNvSpPr>
            <a:spLocks noGrp="1"/>
          </p:cNvSpPr>
          <p:nvPr>
            <p:ph idx="1"/>
          </p:nvPr>
        </p:nvSpPr>
        <p:spPr>
          <a:xfrm>
            <a:off x="843591" y="2081644"/>
            <a:ext cx="5527639" cy="2487612"/>
          </a:xfrm>
        </p:spPr>
        <p:txBody>
          <a:bodyPr>
            <a:normAutofit lnSpcReduction="10000"/>
          </a:bodyPr>
          <a:lstStyle/>
          <a:p>
            <a:pPr marL="382588" indent="-342900">
              <a:spcBef>
                <a:spcPct val="0"/>
              </a:spcBef>
              <a:buClr>
                <a:srgbClr val="808080"/>
              </a:buClr>
              <a:buSzPct val="89000"/>
              <a:defRPr/>
            </a:pPr>
            <a:r>
              <a:rPr lang="en-US" altLang="en-US" b="1" dirty="0">
                <a:latin typeface="Arial" panose="020B0604020202020204" pitchFamily="34" charset="0"/>
                <a:cs typeface="Arial" panose="020B0604020202020204" pitchFamily="34" charset="0"/>
                <a:sym typeface="Arial Narrow" charset="0"/>
              </a:rPr>
              <a:t>Auxiliary power is provided for heat, A/C, electronics, and other devices</a:t>
            </a:r>
          </a:p>
          <a:p>
            <a:pPr marL="382588" indent="-342900">
              <a:spcBef>
                <a:spcPct val="0"/>
              </a:spcBef>
              <a:buClr>
                <a:srgbClr val="808080"/>
              </a:buClr>
              <a:buSzPct val="89000"/>
              <a:defRPr/>
            </a:pPr>
            <a:endParaRPr lang="en-US" altLang="en-US" b="1" dirty="0">
              <a:latin typeface="Arial" panose="020B0604020202020204" pitchFamily="34" charset="0"/>
              <a:cs typeface="Arial" panose="020B0604020202020204" pitchFamily="34" charset="0"/>
              <a:sym typeface="Arial Narrow" charset="0"/>
            </a:endParaRPr>
          </a:p>
          <a:p>
            <a:pPr marL="382588" indent="-342900">
              <a:spcBef>
                <a:spcPct val="0"/>
              </a:spcBef>
              <a:buClr>
                <a:srgbClr val="808080"/>
              </a:buClr>
              <a:buSzPct val="89000"/>
              <a:defRPr/>
            </a:pPr>
            <a:r>
              <a:rPr lang="en-US" altLang="en-US" b="1" dirty="0">
                <a:latin typeface="Arial" panose="020B0604020202020204" pitchFamily="34" charset="0"/>
                <a:cs typeface="Arial" panose="020B0604020202020204" pitchFamily="34" charset="0"/>
                <a:sym typeface="Arial Narrow" charset="0"/>
              </a:rPr>
              <a:t>May be powered by fuel or battery; may be wayside-power compatible</a:t>
            </a:r>
          </a:p>
          <a:p>
            <a:pPr marL="382588" indent="-342900">
              <a:spcBef>
                <a:spcPct val="0"/>
              </a:spcBef>
              <a:buClr>
                <a:srgbClr val="808080"/>
              </a:buClr>
              <a:buSzPct val="89000"/>
              <a:defRPr/>
            </a:pPr>
            <a:endParaRPr lang="en-US" altLang="en-US" b="1" dirty="0">
              <a:latin typeface="Arial" panose="020B0604020202020204" pitchFamily="34" charset="0"/>
              <a:cs typeface="Arial" panose="020B0604020202020204" pitchFamily="34" charset="0"/>
              <a:sym typeface="Arial Narrow" charset="0"/>
            </a:endParaRPr>
          </a:p>
          <a:p>
            <a:pPr marL="382588" indent="-342900">
              <a:spcBef>
                <a:spcPct val="0"/>
              </a:spcBef>
              <a:buClr>
                <a:srgbClr val="808080"/>
              </a:buClr>
              <a:buSzPct val="89000"/>
              <a:defRPr/>
            </a:pPr>
            <a:r>
              <a:rPr lang="en-US" altLang="en-US" b="1" dirty="0">
                <a:latin typeface="Arial" panose="020B0604020202020204" pitchFamily="34" charset="0"/>
                <a:cs typeface="Arial" panose="020B0604020202020204" pitchFamily="34" charset="0"/>
                <a:sym typeface="Arial Narrow" charset="0"/>
              </a:rPr>
              <a:t>No federal excise tax for </a:t>
            </a:r>
            <a:r>
              <a:rPr lang="en-US" altLang="en-US" b="1" dirty="0">
                <a:latin typeface="Arial" panose="020B0604020202020204" pitchFamily="34" charset="0"/>
                <a:cs typeface="Arial" panose="020B0604020202020204" pitchFamily="34" charset="0"/>
                <a:sym typeface="Arial Narrow" charset="0"/>
                <a:hlinkClick r:id="rId3"/>
              </a:rPr>
              <a:t>EPA-verified technologies</a:t>
            </a:r>
            <a:r>
              <a:rPr lang="en-US" altLang="en-US" b="1" dirty="0">
                <a:latin typeface="Arial" panose="020B0604020202020204" pitchFamily="34" charset="0"/>
                <a:cs typeface="Arial" panose="020B0604020202020204" pitchFamily="34" charset="0"/>
                <a:sym typeface="Arial Narrow" charset="0"/>
              </a:rPr>
              <a:t>, and most states have APU weight exemptions so truckers are not penalized for the extra weight</a:t>
            </a:r>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732367" y="1211341"/>
            <a:ext cx="8996249" cy="365125"/>
          </a:xfrm>
        </p:spPr>
        <p:txBody>
          <a:bodyPr/>
          <a:lstStyle/>
          <a:p>
            <a:r>
              <a:rPr lang="en-US" sz="2800" b="1" dirty="0">
                <a:solidFill>
                  <a:srgbClr val="00A14A"/>
                </a:solidFill>
                <a:latin typeface="Arial" panose="020B0604020202020204" pitchFamily="34" charset="0"/>
                <a:cs typeface="Arial" panose="020B0604020202020204" pitchFamily="34" charset="0"/>
              </a:rPr>
              <a:t>Auxiliary Power Units (APUs) provide full service</a:t>
            </a:r>
          </a:p>
        </p:txBody>
      </p:sp>
      <p:pic>
        <p:nvPicPr>
          <p:cNvPr id="6" name="Picture 8" descr="C:\Users\pweikersheimer\Desktop\APU-Cropped-Arrow_highres.jpg">
            <a:extLst>
              <a:ext uri="{FF2B5EF4-FFF2-40B4-BE49-F238E27FC236}">
                <a16:creationId xmlns:a16="http://schemas.microsoft.com/office/drawing/2014/main" id="{E65B74F1-F936-4179-A55E-661378A37B5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56132" y="2219089"/>
            <a:ext cx="3815749" cy="35069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2">
            <a:extLst>
              <a:ext uri="{FF2B5EF4-FFF2-40B4-BE49-F238E27FC236}">
                <a16:creationId xmlns:a16="http://schemas.microsoft.com/office/drawing/2014/main" id="{192ED98B-AD6E-4EDC-BB8C-91D969D519CE}"/>
              </a:ext>
            </a:extLst>
          </p:cNvPr>
          <p:cNvSpPr txBox="1">
            <a:spLocks noChangeArrowheads="1"/>
          </p:cNvSpPr>
          <p:nvPr/>
        </p:nvSpPr>
        <p:spPr bwMode="auto">
          <a:xfrm>
            <a:off x="6889517" y="5710373"/>
            <a:ext cx="42790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rgbClr val="50565C"/>
              </a:buClr>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500"/>
              </a:spcBef>
              <a:buClr>
                <a:srgbClr val="50565C"/>
              </a:buClr>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400"/>
              </a:spcBef>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400"/>
              </a:spcBef>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400"/>
              </a:spcBef>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400"/>
              </a:spcBef>
              <a:spcAft>
                <a:spcPct val="0"/>
              </a:spcAft>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400"/>
              </a:spcBef>
              <a:spcAft>
                <a:spcPct val="0"/>
              </a:spcAft>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400"/>
              </a:spcBef>
              <a:spcAft>
                <a:spcPct val="0"/>
              </a:spcAft>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400"/>
              </a:spcBef>
              <a:spcAft>
                <a:spcPct val="0"/>
              </a:spcAft>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spcBef>
                <a:spcPct val="0"/>
              </a:spcBef>
              <a:buClrTx/>
              <a:buSzTx/>
              <a:buFontTx/>
              <a:buNone/>
            </a:pPr>
            <a:r>
              <a:rPr lang="en-US" altLang="en-US" sz="1400" i="1" dirty="0">
                <a:solidFill>
                  <a:srgbClr val="50565C"/>
                </a:solidFill>
              </a:rPr>
              <a:t>Photo courtesy of Terry Levinson</a:t>
            </a:r>
            <a:endParaRPr lang="en-US" altLang="en-US" sz="1400" dirty="0">
              <a:solidFill>
                <a:srgbClr val="FF0000"/>
              </a:solidFill>
            </a:endParaRPr>
          </a:p>
        </p:txBody>
      </p:sp>
    </p:spTree>
    <p:extLst>
      <p:ext uri="{BB962C8B-B14F-4D97-AF65-F5344CB8AC3E}">
        <p14:creationId xmlns:p14="http://schemas.microsoft.com/office/powerpoint/2010/main" val="231909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Technology to Support Idle Reduction</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12</a:t>
            </a:fld>
            <a:endParaRPr lang="en-US" dirty="0"/>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591823" y="1209977"/>
            <a:ext cx="11459633" cy="365125"/>
          </a:xfrm>
        </p:spPr>
        <p:txBody>
          <a:bodyPr/>
          <a:lstStyle/>
          <a:p>
            <a:r>
              <a:rPr lang="en-US" sz="2800" b="1" dirty="0">
                <a:solidFill>
                  <a:srgbClr val="00A14A"/>
                </a:solidFill>
                <a:latin typeface="Arial" panose="020B0604020202020204" pitchFamily="34" charset="0"/>
                <a:cs typeface="Arial" panose="020B0604020202020204" pitchFamily="34" charset="0"/>
              </a:rPr>
              <a:t>Most states have weight exemptions for APUs</a:t>
            </a:r>
          </a:p>
        </p:txBody>
      </p:sp>
      <p:pic>
        <p:nvPicPr>
          <p:cNvPr id="6" name="Picture 10" descr="C:\Users\pweikersheimer\Box Sync\0000   APU exemption MAPS, 400 or 550 lb\us-weight-exempt-2015.jpg">
            <a:extLst>
              <a:ext uri="{FF2B5EF4-FFF2-40B4-BE49-F238E27FC236}">
                <a16:creationId xmlns:a16="http://schemas.microsoft.com/office/drawing/2014/main" id="{4F552799-1903-4C5D-B8E0-4F0E1C364630}"/>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877188" y="2032000"/>
            <a:ext cx="4806023" cy="3512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9B78ACE-12C1-4AB5-9421-65737370F3DC}"/>
              </a:ext>
            </a:extLst>
          </p:cNvPr>
          <p:cNvSpPr txBox="1"/>
          <p:nvPr/>
        </p:nvSpPr>
        <p:spPr>
          <a:xfrm>
            <a:off x="3772255" y="5648023"/>
            <a:ext cx="4082589" cy="523220"/>
          </a:xfrm>
          <a:prstGeom prst="rect">
            <a:avLst/>
          </a:prstGeom>
          <a:noFill/>
        </p:spPr>
        <p:txBody>
          <a:bodyPr wrap="square" rtlCol="0">
            <a:spAutoFit/>
          </a:bodyPr>
          <a:lstStyle/>
          <a:p>
            <a:r>
              <a:rPr lang="en-US" sz="1400" i="1" dirty="0">
                <a:latin typeface="Arial" panose="020B0604020202020204" pitchFamily="34" charset="0"/>
              </a:rPr>
              <a:t>The weight exemption applies to the U.S. EPA’s </a:t>
            </a:r>
            <a:r>
              <a:rPr lang="en-US" sz="1400" i="1" dirty="0">
                <a:latin typeface="Arial" panose="020B0604020202020204" pitchFamily="34" charset="0"/>
                <a:hlinkClick r:id="rId4"/>
              </a:rPr>
              <a:t>Verified Idle Reduction Technologies</a:t>
            </a:r>
            <a:r>
              <a:rPr lang="en-US" sz="1400" i="1" dirty="0">
                <a:latin typeface="Arial" panose="020B0604020202020204" pitchFamily="34" charset="0"/>
              </a:rPr>
              <a:t>.</a:t>
            </a:r>
            <a:endParaRPr lang="en-US" sz="1400" dirty="0"/>
          </a:p>
        </p:txBody>
      </p:sp>
    </p:spTree>
    <p:extLst>
      <p:ext uri="{BB962C8B-B14F-4D97-AF65-F5344CB8AC3E}">
        <p14:creationId xmlns:p14="http://schemas.microsoft.com/office/powerpoint/2010/main" val="336160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Technology to Support Idle Reduction</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13</a:t>
            </a:fld>
            <a:endParaRPr lang="en-US" dirty="0"/>
          </a:p>
        </p:txBody>
      </p:sp>
      <p:sp>
        <p:nvSpPr>
          <p:cNvPr id="4" name="Content Placeholder 3">
            <a:extLst>
              <a:ext uri="{FF2B5EF4-FFF2-40B4-BE49-F238E27FC236}">
                <a16:creationId xmlns:a16="http://schemas.microsoft.com/office/drawing/2014/main" id="{92C274EB-71C3-C14E-A112-511C259D3EA0}"/>
              </a:ext>
            </a:extLst>
          </p:cNvPr>
          <p:cNvSpPr>
            <a:spLocks noGrp="1"/>
          </p:cNvSpPr>
          <p:nvPr>
            <p:ph idx="1"/>
          </p:nvPr>
        </p:nvSpPr>
        <p:spPr>
          <a:xfrm>
            <a:off x="934521" y="2092612"/>
            <a:ext cx="10322958" cy="4232366"/>
          </a:xfrm>
        </p:spPr>
        <p:txBody>
          <a:bodyPr/>
          <a:lstStyle/>
          <a:p>
            <a:r>
              <a:rPr lang="en-US" sz="2400" b="1" dirty="0">
                <a:latin typeface="Arial" panose="020B0604020202020204" pitchFamily="34" charset="0"/>
                <a:cs typeface="Arial" panose="020B0604020202020204" pitchFamily="34" charset="0"/>
              </a:rPr>
              <a:t>Provide warmth to the cab/sleeper using less than 10% of the fuel used in engine idling </a:t>
            </a:r>
          </a:p>
          <a:p>
            <a:r>
              <a:rPr lang="en-US" sz="2400" b="1" dirty="0">
                <a:latin typeface="Arial" panose="020B0604020202020204" pitchFamily="34" charset="0"/>
                <a:cs typeface="Arial" panose="020B0604020202020204" pitchFamily="34" charset="0"/>
              </a:rPr>
              <a:t>Air heaters supply warm air to the cab/sleeper </a:t>
            </a:r>
          </a:p>
          <a:p>
            <a:r>
              <a:rPr lang="en-US" sz="2400" b="1" dirty="0">
                <a:latin typeface="Arial" panose="020B0604020202020204" pitchFamily="34" charset="0"/>
                <a:cs typeface="Arial" panose="020B0604020202020204" pitchFamily="34" charset="0"/>
              </a:rPr>
              <a:t>Coolant heaters heat the vehicle’s coolant, which, when circulated through the vehicle’s heat system, provides some cab heat</a:t>
            </a:r>
          </a:p>
          <a:p>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596054" y="1235391"/>
            <a:ext cx="11459633" cy="365125"/>
          </a:xfrm>
        </p:spPr>
        <p:txBody>
          <a:bodyPr/>
          <a:lstStyle/>
          <a:p>
            <a:r>
              <a:rPr lang="en-US" sz="2800" b="1" dirty="0">
                <a:solidFill>
                  <a:srgbClr val="00A14A"/>
                </a:solidFill>
                <a:latin typeface="Arial" panose="020B0604020202020204" pitchFamily="34" charset="0"/>
                <a:cs typeface="Arial" panose="020B0604020202020204" pitchFamily="34" charset="0"/>
              </a:rPr>
              <a:t>Heaters</a:t>
            </a:r>
          </a:p>
        </p:txBody>
      </p:sp>
    </p:spTree>
    <p:extLst>
      <p:ext uri="{BB962C8B-B14F-4D97-AF65-F5344CB8AC3E}">
        <p14:creationId xmlns:p14="http://schemas.microsoft.com/office/powerpoint/2010/main" val="3466408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Technology to Support Idle Reduction</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14</a:t>
            </a:fld>
            <a:endParaRPr lang="en-US" dirty="0"/>
          </a:p>
        </p:txBody>
      </p:sp>
      <p:sp>
        <p:nvSpPr>
          <p:cNvPr id="4" name="Content Placeholder 3">
            <a:extLst>
              <a:ext uri="{FF2B5EF4-FFF2-40B4-BE49-F238E27FC236}">
                <a16:creationId xmlns:a16="http://schemas.microsoft.com/office/drawing/2014/main" id="{92C274EB-71C3-C14E-A112-511C259D3EA0}"/>
              </a:ext>
            </a:extLst>
          </p:cNvPr>
          <p:cNvSpPr>
            <a:spLocks noGrp="1"/>
          </p:cNvSpPr>
          <p:nvPr>
            <p:ph idx="1"/>
          </p:nvPr>
        </p:nvSpPr>
        <p:spPr>
          <a:xfrm>
            <a:off x="830665" y="2144164"/>
            <a:ext cx="10367603" cy="2569672"/>
          </a:xfrm>
        </p:spPr>
        <p:txBody>
          <a:bodyPr>
            <a:normAutofit/>
          </a:bodyPr>
          <a:lstStyle/>
          <a:p>
            <a:r>
              <a:rPr lang="en-US" sz="2400" b="1" dirty="0">
                <a:latin typeface="Arial" panose="020B0604020202020204" pitchFamily="34" charset="0"/>
                <a:cs typeface="Arial" panose="020B0604020202020204" pitchFamily="34" charset="0"/>
              </a:rPr>
              <a:t>Provide engine-off air conditioning powered by energy stored when the truck is running </a:t>
            </a:r>
          </a:p>
          <a:p>
            <a:r>
              <a:rPr lang="en-US" sz="2400" b="1" dirty="0">
                <a:latin typeface="Arial" panose="020B0604020202020204" pitchFamily="34" charset="0"/>
                <a:cs typeface="Arial" panose="020B0604020202020204" pitchFamily="34" charset="0"/>
              </a:rPr>
              <a:t>Increase operational fuel use by only a small amount</a:t>
            </a:r>
          </a:p>
          <a:p>
            <a:r>
              <a:rPr lang="en-US" sz="2400" b="1" dirty="0">
                <a:latin typeface="Arial" panose="020B0604020202020204" pitchFamily="34" charset="0"/>
                <a:cs typeface="Arial" panose="020B0604020202020204" pitchFamily="34" charset="0"/>
              </a:rPr>
              <a:t>May be shore-power (plug-in) compatible </a:t>
            </a:r>
          </a:p>
          <a:p>
            <a:r>
              <a:rPr lang="en-US" sz="2400" b="1" dirty="0">
                <a:latin typeface="Arial" panose="020B0604020202020204" pitchFamily="34" charset="0"/>
                <a:cs typeface="Arial" panose="020B0604020202020204" pitchFamily="34" charset="0"/>
              </a:rPr>
              <a:t>Evaporative coolers are an option for hot, dry climates</a:t>
            </a:r>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592670" y="1270076"/>
            <a:ext cx="11459633" cy="365125"/>
          </a:xfrm>
        </p:spPr>
        <p:txBody>
          <a:bodyPr/>
          <a:lstStyle/>
          <a:p>
            <a:r>
              <a:rPr lang="en-US" sz="2800" b="1" dirty="0">
                <a:solidFill>
                  <a:srgbClr val="00A14A"/>
                </a:solidFill>
                <a:latin typeface="Arial" panose="020B0604020202020204" pitchFamily="34" charset="0"/>
                <a:cs typeface="Arial" panose="020B0604020202020204" pitchFamily="34" charset="0"/>
              </a:rPr>
              <a:t>Air Conditioners</a:t>
            </a:r>
          </a:p>
        </p:txBody>
      </p:sp>
    </p:spTree>
    <p:extLst>
      <p:ext uri="{BB962C8B-B14F-4D97-AF65-F5344CB8AC3E}">
        <p14:creationId xmlns:p14="http://schemas.microsoft.com/office/powerpoint/2010/main" val="371028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Technology to Support Idle Reduction</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15</a:t>
            </a:fld>
            <a:endParaRPr lang="en-US" dirty="0"/>
          </a:p>
        </p:txBody>
      </p:sp>
      <p:sp>
        <p:nvSpPr>
          <p:cNvPr id="4" name="Content Placeholder 3">
            <a:extLst>
              <a:ext uri="{FF2B5EF4-FFF2-40B4-BE49-F238E27FC236}">
                <a16:creationId xmlns:a16="http://schemas.microsoft.com/office/drawing/2014/main" id="{92C274EB-71C3-C14E-A112-511C259D3EA0}"/>
              </a:ext>
            </a:extLst>
          </p:cNvPr>
          <p:cNvSpPr>
            <a:spLocks noGrp="1"/>
          </p:cNvSpPr>
          <p:nvPr>
            <p:ph idx="1"/>
          </p:nvPr>
        </p:nvSpPr>
        <p:spPr>
          <a:xfrm>
            <a:off x="947762" y="1990297"/>
            <a:ext cx="9917462" cy="3520440"/>
          </a:xfrm>
        </p:spPr>
        <p:txBody>
          <a:bodyPr/>
          <a:lstStyle/>
          <a:p>
            <a:pPr marL="0" indent="0">
              <a:buNone/>
            </a:pPr>
            <a:r>
              <a:rPr lang="en-US" sz="2400" b="1" dirty="0">
                <a:latin typeface="Arial" panose="020B0604020202020204" pitchFamily="34" charset="0"/>
                <a:cs typeface="Arial" panose="020B0604020202020204" pitchFamily="34" charset="0"/>
              </a:rPr>
              <a:t>Idle timer</a:t>
            </a:r>
          </a:p>
          <a:p>
            <a:r>
              <a:rPr lang="en-US" b="1" dirty="0">
                <a:latin typeface="Arial" panose="020B0604020202020204" pitchFamily="34" charset="0"/>
                <a:cs typeface="Arial" panose="020B0604020202020204" pitchFamily="34" charset="0"/>
              </a:rPr>
              <a:t>Turns engine off after a preset amount of idle time</a:t>
            </a:r>
          </a:p>
          <a:p>
            <a:endParaRPr lang="en-US"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Automatic engine shut-down/start-up system </a:t>
            </a:r>
          </a:p>
          <a:p>
            <a:r>
              <a:rPr lang="en-US" b="1" dirty="0">
                <a:latin typeface="Arial" panose="020B0604020202020204" pitchFamily="34" charset="0"/>
                <a:cs typeface="Arial" panose="020B0604020202020204" pitchFamily="34" charset="0"/>
              </a:rPr>
              <a:t>Turns engine off and restarts it based on cabin temperature and/or battery-charge level</a:t>
            </a:r>
          </a:p>
          <a:p>
            <a:endParaRPr lang="en-US" b="1"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597943" y="1180773"/>
            <a:ext cx="11459633" cy="365125"/>
          </a:xfrm>
        </p:spPr>
        <p:txBody>
          <a:bodyPr/>
          <a:lstStyle/>
          <a:p>
            <a:r>
              <a:rPr lang="en-US" sz="2800" b="1" dirty="0">
                <a:solidFill>
                  <a:srgbClr val="00A14A"/>
                </a:solidFill>
                <a:latin typeface="Arial" panose="020B0604020202020204" pitchFamily="34" charset="0"/>
                <a:cs typeface="Arial" panose="020B0604020202020204" pitchFamily="34" charset="0"/>
              </a:rPr>
              <a:t>Engine idle-management systems</a:t>
            </a:r>
          </a:p>
        </p:txBody>
      </p:sp>
    </p:spTree>
    <p:extLst>
      <p:ext uri="{BB962C8B-B14F-4D97-AF65-F5344CB8AC3E}">
        <p14:creationId xmlns:p14="http://schemas.microsoft.com/office/powerpoint/2010/main" val="2435840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Technology to Support Idle Reduction</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16</a:t>
            </a:fld>
            <a:endParaRPr lang="en-US" dirty="0"/>
          </a:p>
        </p:txBody>
      </p:sp>
      <p:sp>
        <p:nvSpPr>
          <p:cNvPr id="4" name="Content Placeholder 3">
            <a:extLst>
              <a:ext uri="{FF2B5EF4-FFF2-40B4-BE49-F238E27FC236}">
                <a16:creationId xmlns:a16="http://schemas.microsoft.com/office/drawing/2014/main" id="{92C274EB-71C3-C14E-A112-511C259D3EA0}"/>
              </a:ext>
            </a:extLst>
          </p:cNvPr>
          <p:cNvSpPr>
            <a:spLocks noGrp="1"/>
          </p:cNvSpPr>
          <p:nvPr>
            <p:ph idx="1"/>
          </p:nvPr>
        </p:nvSpPr>
        <p:spPr>
          <a:xfrm>
            <a:off x="882678" y="1840262"/>
            <a:ext cx="9751919" cy="4232366"/>
          </a:xfrm>
        </p:spPr>
        <p:txBody>
          <a:bodyPr>
            <a:normAutofit/>
          </a:bodyPr>
          <a:lstStyle/>
          <a:p>
            <a:r>
              <a:rPr lang="en-US" b="1" dirty="0">
                <a:latin typeface="Arial" panose="020B0604020202020204" pitchFamily="34" charset="0"/>
                <a:cs typeface="Arial" panose="020B0604020202020204" pitchFamily="34" charset="0"/>
              </a:rPr>
              <a:t>EPS—also called truck-stop electrification (TSE) or shore power—provides off-board power and/or services</a:t>
            </a:r>
          </a:p>
          <a:p>
            <a:endParaRPr lang="en-US" sz="10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Single system: Provides drivers with warm or cooled air vis a flexible air duct that attaches securely to a window. Electrical outlets, and sometimes internet access and TV, are also available. </a:t>
            </a:r>
          </a:p>
          <a:p>
            <a:pPr lvl="1"/>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Dual-system: Provides drivers with power so that plug-in capable, on-board APUs/HVAC systems can run on electricity. 460-volt power for transport refrigeration units may also be available.  (“Dual system” because both on-board and off-board equipment are required.)</a:t>
            </a:r>
          </a:p>
          <a:p>
            <a:pPr lvl="1"/>
            <a:endParaRPr lang="en-US" sz="10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EPS is not widely available. </a:t>
            </a:r>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632159" y="1191411"/>
            <a:ext cx="11459633" cy="365125"/>
          </a:xfrm>
        </p:spPr>
        <p:txBody>
          <a:bodyPr/>
          <a:lstStyle/>
          <a:p>
            <a:r>
              <a:rPr lang="en-US" sz="2800" b="1" dirty="0">
                <a:solidFill>
                  <a:srgbClr val="00A14A"/>
                </a:solidFill>
                <a:latin typeface="Arial" panose="020B0604020202020204" pitchFamily="34" charset="0"/>
                <a:cs typeface="Arial" panose="020B0604020202020204" pitchFamily="34" charset="0"/>
              </a:rPr>
              <a:t>Electrified Parking Spaces (EPS)</a:t>
            </a:r>
          </a:p>
        </p:txBody>
      </p:sp>
    </p:spTree>
    <p:extLst>
      <p:ext uri="{BB962C8B-B14F-4D97-AF65-F5344CB8AC3E}">
        <p14:creationId xmlns:p14="http://schemas.microsoft.com/office/powerpoint/2010/main" val="291871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Complementary Technologies</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17</a:t>
            </a:fld>
            <a:endParaRPr lang="en-US" dirty="0"/>
          </a:p>
        </p:txBody>
      </p:sp>
      <p:sp>
        <p:nvSpPr>
          <p:cNvPr id="4" name="Content Placeholder 3">
            <a:extLst>
              <a:ext uri="{FF2B5EF4-FFF2-40B4-BE49-F238E27FC236}">
                <a16:creationId xmlns:a16="http://schemas.microsoft.com/office/drawing/2014/main" id="{92C274EB-71C3-C14E-A112-511C259D3EA0}"/>
              </a:ext>
            </a:extLst>
          </p:cNvPr>
          <p:cNvSpPr>
            <a:spLocks noGrp="1"/>
          </p:cNvSpPr>
          <p:nvPr>
            <p:ph idx="1"/>
          </p:nvPr>
        </p:nvSpPr>
        <p:spPr>
          <a:xfrm>
            <a:off x="731520" y="1398363"/>
            <a:ext cx="10451141" cy="4500154"/>
          </a:xfrm>
        </p:spPr>
        <p:txBody>
          <a:bodyPr/>
          <a:lstStyle/>
          <a:p>
            <a:pPr>
              <a:buFont typeface="Arial" charset="0"/>
              <a:buNone/>
              <a:defRPr/>
            </a:pPr>
            <a:r>
              <a:rPr lang="en-US" sz="2400" b="1" dirty="0">
                <a:solidFill>
                  <a:srgbClr val="00A14A"/>
                </a:solidFill>
                <a:latin typeface="Arial" panose="020B0604020202020204" pitchFamily="34" charset="0"/>
                <a:cs typeface="Arial" panose="020B0604020202020204" pitchFamily="34" charset="0"/>
              </a:rPr>
              <a:t>Telematics Systems</a:t>
            </a:r>
          </a:p>
          <a:p>
            <a:pPr marL="382588" indent="-342900">
              <a:defRPr/>
            </a:pPr>
            <a:r>
              <a:rPr lang="en-US" dirty="0">
                <a:solidFill>
                  <a:schemeClr val="tx1">
                    <a:lumMod val="95000"/>
                    <a:lumOff val="5000"/>
                  </a:schemeClr>
                </a:solidFill>
                <a:latin typeface="Arial" panose="020B0604020202020204" pitchFamily="34" charset="0"/>
                <a:cs typeface="Arial" panose="020B0604020202020204" pitchFamily="34" charset="0"/>
              </a:rPr>
              <a:t>Provide data about vehicle location and engine status, including idling episodes</a:t>
            </a:r>
          </a:p>
          <a:p>
            <a:pPr marL="382588" indent="-342900">
              <a:defRPr/>
            </a:pPr>
            <a:r>
              <a:rPr lang="en-US" dirty="0">
                <a:solidFill>
                  <a:schemeClr val="tx1">
                    <a:lumMod val="95000"/>
                    <a:lumOff val="5000"/>
                  </a:schemeClr>
                </a:solidFill>
                <a:latin typeface="Arial" panose="020B0604020202020204" pitchFamily="34" charset="0"/>
                <a:cs typeface="Arial" panose="020B0604020202020204" pitchFamily="34" charset="0"/>
              </a:rPr>
              <a:t>Data allow managers to identify idling patterns (and “high idlers”) and determine which solutions make the most sense</a:t>
            </a:r>
          </a:p>
          <a:p>
            <a:pPr>
              <a:buFont typeface="Arial" charset="0"/>
              <a:buNone/>
              <a:defRPr/>
            </a:pPr>
            <a:endParaRPr lang="en-US" sz="2400" dirty="0">
              <a:solidFill>
                <a:schemeClr val="tx2"/>
              </a:solidFill>
              <a:latin typeface="Arial" panose="020B0604020202020204" pitchFamily="34" charset="0"/>
              <a:cs typeface="Arial" panose="020B0604020202020204" pitchFamily="34" charset="0"/>
            </a:endParaRPr>
          </a:p>
          <a:p>
            <a:pPr>
              <a:spcBef>
                <a:spcPts val="0"/>
              </a:spcBef>
              <a:buFont typeface="Arial" charset="0"/>
              <a:buNone/>
              <a:defRPr/>
            </a:pPr>
            <a:r>
              <a:rPr lang="en-US" sz="2400" b="1" dirty="0">
                <a:solidFill>
                  <a:srgbClr val="00A14A"/>
                </a:solidFill>
                <a:latin typeface="Arial" panose="020B0604020202020204" pitchFamily="34" charset="0"/>
                <a:cs typeface="Arial" panose="020B0604020202020204" pitchFamily="34" charset="0"/>
              </a:rPr>
              <a:t>Cab insulation, window glazing, reflective paint, and passive measures</a:t>
            </a:r>
          </a:p>
          <a:p>
            <a:pPr marL="382588" indent="-342900">
              <a:defRPr/>
            </a:pPr>
            <a:r>
              <a:rPr lang="en-US" dirty="0">
                <a:solidFill>
                  <a:schemeClr val="tx1">
                    <a:lumMod val="95000"/>
                    <a:lumOff val="5000"/>
                  </a:schemeClr>
                </a:solidFill>
                <a:latin typeface="Arial" panose="020B0604020202020204" pitchFamily="34" charset="0"/>
                <a:cs typeface="Arial" panose="020B0604020202020204" pitchFamily="34" charset="0"/>
              </a:rPr>
              <a:t>Can reduce a stationary vehicle’s energy requirements, allowing the use of smaller, lighter, and less-expensive idle reduction equipment (with faster ROI)</a:t>
            </a:r>
            <a:endParaRPr lang="en-US" altLang="en-US" dirty="0">
              <a:solidFill>
                <a:schemeClr val="tx1">
                  <a:lumMod val="95000"/>
                  <a:lumOff val="5000"/>
                </a:schemeClr>
              </a:solidFill>
              <a:latin typeface="Arial" panose="020B0604020202020204" pitchFamily="34" charset="0"/>
              <a:cs typeface="Arial" panose="020B0604020202020204" pitchFamily="34" charset="0"/>
              <a:sym typeface="Arial Narrow"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37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7E293-E29A-2D47-8877-8B0E749DA907}"/>
              </a:ext>
            </a:extLst>
          </p:cNvPr>
          <p:cNvSpPr>
            <a:spLocks noGrp="1"/>
          </p:cNvSpPr>
          <p:nvPr>
            <p:ph type="title"/>
          </p:nvPr>
        </p:nvSpPr>
        <p:spPr/>
        <p:txBody>
          <a:bodyPr/>
          <a:lstStyle/>
          <a:p>
            <a:r>
              <a:rPr lang="en-US" dirty="0"/>
              <a:t>Resource: Idle Reduction Equipment Table</a:t>
            </a:r>
            <a:r>
              <a:rPr lang="en-US" dirty="0">
                <a:highlight>
                  <a:srgbClr val="FFFF00"/>
                </a:highlight>
              </a:rPr>
              <a:t> </a:t>
            </a:r>
          </a:p>
        </p:txBody>
      </p:sp>
      <p:sp>
        <p:nvSpPr>
          <p:cNvPr id="4" name="Content Placeholder 3">
            <a:extLst>
              <a:ext uri="{FF2B5EF4-FFF2-40B4-BE49-F238E27FC236}">
                <a16:creationId xmlns:a16="http://schemas.microsoft.com/office/drawing/2014/main" id="{3B3B143D-9093-A448-A616-0F6DDAA0CDB0}"/>
              </a:ext>
            </a:extLst>
          </p:cNvPr>
          <p:cNvSpPr>
            <a:spLocks noGrp="1"/>
          </p:cNvSpPr>
          <p:nvPr>
            <p:ph idx="1"/>
          </p:nvPr>
        </p:nvSpPr>
        <p:spPr>
          <a:xfrm>
            <a:off x="862633" y="1532257"/>
            <a:ext cx="3745226" cy="4232366"/>
          </a:xfrm>
        </p:spPr>
        <p:txBody>
          <a:bodyPr/>
          <a:lstStyle/>
          <a:p>
            <a:pPr marL="0" indent="0">
              <a:buNone/>
            </a:pPr>
            <a:r>
              <a:rPr lang="en-US" sz="2400" b="1" dirty="0">
                <a:latin typeface="Arial" panose="020B0604020202020204" pitchFamily="34" charset="0"/>
                <a:cs typeface="Arial" panose="020B0604020202020204" pitchFamily="34" charset="0"/>
              </a:rPr>
              <a:t>Organized by service(s) needed:</a:t>
            </a:r>
          </a:p>
          <a:p>
            <a:r>
              <a:rPr lang="en-US" dirty="0">
                <a:latin typeface="Arial" panose="020B0604020202020204" pitchFamily="34" charset="0"/>
                <a:cs typeface="Arial" panose="020B0604020202020204" pitchFamily="34" charset="0"/>
              </a:rPr>
              <a:t>Idle management</a:t>
            </a:r>
          </a:p>
          <a:p>
            <a:r>
              <a:rPr lang="en-US" dirty="0">
                <a:latin typeface="Arial" panose="020B0604020202020204" pitchFamily="34" charset="0"/>
                <a:cs typeface="Arial" panose="020B0604020202020204" pitchFamily="34" charset="0"/>
              </a:rPr>
              <a:t>Heat only</a:t>
            </a:r>
          </a:p>
          <a:p>
            <a:r>
              <a:rPr lang="en-US" dirty="0">
                <a:latin typeface="Arial" panose="020B0604020202020204" pitchFamily="34" charset="0"/>
                <a:cs typeface="Arial" panose="020B0604020202020204" pitchFamily="34" charset="0"/>
              </a:rPr>
              <a:t>Cooling only</a:t>
            </a:r>
          </a:p>
          <a:p>
            <a:r>
              <a:rPr lang="en-US" dirty="0">
                <a:latin typeface="Arial" panose="020B0604020202020204" pitchFamily="34" charset="0"/>
                <a:cs typeface="Arial" panose="020B0604020202020204" pitchFamily="34" charset="0"/>
              </a:rPr>
              <a:t>Heat, cooling, and power (auxiliary power unit)</a:t>
            </a:r>
          </a:p>
          <a:p>
            <a:r>
              <a:rPr lang="en-US" dirty="0">
                <a:latin typeface="Arial" panose="020B0604020202020204" pitchFamily="34" charset="0"/>
                <a:cs typeface="Arial" panose="020B0604020202020204" pitchFamily="34" charset="0"/>
              </a:rPr>
              <a:t>Power take-off</a:t>
            </a:r>
          </a:p>
          <a:p>
            <a:r>
              <a:rPr lang="en-US" dirty="0">
                <a:latin typeface="Arial" panose="020B0604020202020204" pitchFamily="34" charset="0"/>
                <a:cs typeface="Arial" panose="020B0604020202020204" pitchFamily="34" charset="0"/>
              </a:rPr>
              <a:t>Cargo refrigeration</a:t>
            </a:r>
          </a:p>
          <a:p>
            <a:r>
              <a:rPr lang="en-US" dirty="0">
                <a:latin typeface="Arial" panose="020B0604020202020204" pitchFamily="34" charset="0"/>
                <a:cs typeface="Arial" panose="020B0604020202020204" pitchFamily="34" charset="0"/>
              </a:rPr>
              <a:t>Wayside power / truck stop electrification</a:t>
            </a:r>
          </a:p>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7D2B95A-3BE7-F649-9772-9889C8A53F41}"/>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18</a:t>
            </a:fld>
            <a:endParaRPr lang="en-US" dirty="0"/>
          </a:p>
        </p:txBody>
      </p:sp>
      <p:pic>
        <p:nvPicPr>
          <p:cNvPr id="6" name="Picture 5">
            <a:extLst>
              <a:ext uri="{FF2B5EF4-FFF2-40B4-BE49-F238E27FC236}">
                <a16:creationId xmlns:a16="http://schemas.microsoft.com/office/drawing/2014/main" id="{67009E6F-219C-400E-B08A-3DFB32EDDD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6809" y="1532257"/>
            <a:ext cx="6482558" cy="4044478"/>
          </a:xfrm>
          <a:prstGeom prst="rect">
            <a:avLst/>
          </a:prstGeom>
          <a:ln>
            <a:solidFill>
              <a:schemeClr val="tx1"/>
            </a:solidFill>
          </a:ln>
        </p:spPr>
      </p:pic>
      <p:sp>
        <p:nvSpPr>
          <p:cNvPr id="2" name="TextBox 1">
            <a:extLst>
              <a:ext uri="{FF2B5EF4-FFF2-40B4-BE49-F238E27FC236}">
                <a16:creationId xmlns:a16="http://schemas.microsoft.com/office/drawing/2014/main" id="{948228E8-A7FA-EE44-A7D7-1233645446E6}"/>
              </a:ext>
            </a:extLst>
          </p:cNvPr>
          <p:cNvSpPr txBox="1"/>
          <p:nvPr/>
        </p:nvSpPr>
        <p:spPr>
          <a:xfrm>
            <a:off x="4796803" y="5674156"/>
            <a:ext cx="6482558" cy="646331"/>
          </a:xfrm>
          <a:prstGeom prst="rect">
            <a:avLst/>
          </a:prstGeom>
          <a:noFill/>
        </p:spPr>
        <p:txBody>
          <a:bodyPr wrap="square" rtlCol="0">
            <a:spAutoFit/>
          </a:bodyPr>
          <a:lstStyle/>
          <a:p>
            <a:r>
              <a:rPr lang="en-US" dirty="0">
                <a:hlinkClick r:id="rId4"/>
              </a:rPr>
              <a:t>https://www.anl.gov/es/reference/idling-reduction-technology-solutions-for-class-18-vehicles</a:t>
            </a:r>
            <a:r>
              <a:rPr lang="en-US" dirty="0"/>
              <a:t> </a:t>
            </a:r>
          </a:p>
        </p:txBody>
      </p:sp>
    </p:spTree>
    <p:extLst>
      <p:ext uri="{BB962C8B-B14F-4D97-AF65-F5344CB8AC3E}">
        <p14:creationId xmlns:p14="http://schemas.microsoft.com/office/powerpoint/2010/main" val="57810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7E293-E29A-2D47-8877-8B0E749DA907}"/>
              </a:ext>
            </a:extLst>
          </p:cNvPr>
          <p:cNvSpPr>
            <a:spLocks noGrp="1"/>
          </p:cNvSpPr>
          <p:nvPr>
            <p:ph type="title"/>
          </p:nvPr>
        </p:nvSpPr>
        <p:spPr/>
        <p:txBody>
          <a:bodyPr/>
          <a:lstStyle/>
          <a:p>
            <a:r>
              <a:rPr lang="en-US" dirty="0"/>
              <a:t>Resource for Estimating Your Payback</a:t>
            </a:r>
          </a:p>
        </p:txBody>
      </p:sp>
      <p:sp>
        <p:nvSpPr>
          <p:cNvPr id="5" name="Slide Number Placeholder 4">
            <a:extLst>
              <a:ext uri="{FF2B5EF4-FFF2-40B4-BE49-F238E27FC236}">
                <a16:creationId xmlns:a16="http://schemas.microsoft.com/office/drawing/2014/main" id="{17D2B95A-3BE7-F649-9772-9889C8A53F41}"/>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19</a:t>
            </a:fld>
            <a:endParaRPr lang="en-US" dirty="0"/>
          </a:p>
        </p:txBody>
      </p:sp>
      <p:pic>
        <p:nvPicPr>
          <p:cNvPr id="6" name="Picture 6" descr="C:\Users\pweikersheimer\Desktop\Our IR PRODUCTS\000   IMAGES of our products\Idling calculator PDF Page_1.jpg">
            <a:extLst>
              <a:ext uri="{FF2B5EF4-FFF2-40B4-BE49-F238E27FC236}">
                <a16:creationId xmlns:a16="http://schemas.microsoft.com/office/drawing/2014/main" id="{A3F47A79-2FD9-4B30-B355-159A38E4D1A3}"/>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927799" y="1293438"/>
            <a:ext cx="5522497" cy="42711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5D3DDE0-3839-4D38-9718-97480FC1D9C1}"/>
              </a:ext>
            </a:extLst>
          </p:cNvPr>
          <p:cNvSpPr txBox="1"/>
          <p:nvPr/>
        </p:nvSpPr>
        <p:spPr>
          <a:xfrm>
            <a:off x="6646672" y="4918230"/>
            <a:ext cx="4617529"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4"/>
              </a:rPr>
              <a:t>https://www.anl.gov/es/reference/vehicle-idle-reduction-savings-worksheet-pdf</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3196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7E293-E29A-2D47-8877-8B0E749DA907}"/>
              </a:ext>
            </a:extLst>
          </p:cNvPr>
          <p:cNvSpPr>
            <a:spLocks noGrp="1"/>
          </p:cNvSpPr>
          <p:nvPr>
            <p:ph type="title"/>
          </p:nvPr>
        </p:nvSpPr>
        <p:spPr/>
        <p:txBody>
          <a:bodyPr/>
          <a:lstStyle/>
          <a:p>
            <a:r>
              <a:rPr lang="en-US" dirty="0"/>
              <a:t>[Add a slide about your coalition/organization as appropriate]</a:t>
            </a:r>
          </a:p>
        </p:txBody>
      </p:sp>
      <p:sp>
        <p:nvSpPr>
          <p:cNvPr id="4" name="Content Placeholder 3">
            <a:extLst>
              <a:ext uri="{FF2B5EF4-FFF2-40B4-BE49-F238E27FC236}">
                <a16:creationId xmlns:a16="http://schemas.microsoft.com/office/drawing/2014/main" id="{3B3B143D-9093-A448-A616-0F6DDAA0CDB0}"/>
              </a:ext>
            </a:extLst>
          </p:cNvPr>
          <p:cNvSpPr>
            <a:spLocks noGrp="1"/>
          </p:cNvSpPr>
          <p:nvPr>
            <p:ph idx="1"/>
          </p:nvPr>
        </p:nvSpPr>
        <p:spPr/>
        <p:txBody>
          <a:bodyPr>
            <a:normAutofit/>
          </a:bodyPr>
          <a:lstStyle/>
          <a:p>
            <a:pPr marL="0" indent="0">
              <a:buNone/>
            </a:pPr>
            <a:r>
              <a:rPr lang="en-US" sz="2400" dirty="0">
                <a:latin typeface="Arial" panose="020B0604020202020204" pitchFamily="34" charset="0"/>
                <a:cs typeface="Arial" panose="020B0604020202020204" pitchFamily="34" charset="0"/>
              </a:rPr>
              <a:t>Text and image(s)</a:t>
            </a:r>
          </a:p>
        </p:txBody>
      </p:sp>
      <p:sp>
        <p:nvSpPr>
          <p:cNvPr id="5" name="Slide Number Placeholder 4">
            <a:extLst>
              <a:ext uri="{FF2B5EF4-FFF2-40B4-BE49-F238E27FC236}">
                <a16:creationId xmlns:a16="http://schemas.microsoft.com/office/drawing/2014/main" id="{17D2B95A-3BE7-F649-9772-9889C8A53F41}"/>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2</a:t>
            </a:fld>
            <a:endParaRPr lang="en-US" dirty="0"/>
          </a:p>
        </p:txBody>
      </p:sp>
    </p:spTree>
    <p:extLst>
      <p:ext uri="{BB962C8B-B14F-4D97-AF65-F5344CB8AC3E}">
        <p14:creationId xmlns:p14="http://schemas.microsoft.com/office/powerpoint/2010/main" val="2860744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7E293-E29A-2D47-8877-8B0E749DA907}"/>
              </a:ext>
            </a:extLst>
          </p:cNvPr>
          <p:cNvSpPr>
            <a:spLocks noGrp="1"/>
          </p:cNvSpPr>
          <p:nvPr>
            <p:ph type="title"/>
          </p:nvPr>
        </p:nvSpPr>
        <p:spPr/>
        <p:txBody>
          <a:bodyPr/>
          <a:lstStyle/>
          <a:p>
            <a:r>
              <a:rPr lang="en-US" dirty="0"/>
              <a:t>Resource: IdleBox</a:t>
            </a:r>
          </a:p>
        </p:txBody>
      </p:sp>
      <p:sp>
        <p:nvSpPr>
          <p:cNvPr id="4" name="Content Placeholder 3">
            <a:extLst>
              <a:ext uri="{FF2B5EF4-FFF2-40B4-BE49-F238E27FC236}">
                <a16:creationId xmlns:a16="http://schemas.microsoft.com/office/drawing/2014/main" id="{3B3B143D-9093-A448-A616-0F6DDAA0CDB0}"/>
              </a:ext>
            </a:extLst>
          </p:cNvPr>
          <p:cNvSpPr>
            <a:spLocks noGrp="1"/>
          </p:cNvSpPr>
          <p:nvPr>
            <p:ph idx="1"/>
          </p:nvPr>
        </p:nvSpPr>
        <p:spPr>
          <a:xfrm>
            <a:off x="748938" y="1301424"/>
            <a:ext cx="4548778" cy="4232366"/>
          </a:xfrm>
        </p:spPr>
        <p:txBody>
          <a:bodyPr>
            <a:normAutofit/>
          </a:bodyPr>
          <a:lstStyle/>
          <a:p>
            <a:r>
              <a:rPr lang="en-US" sz="2400" b="1" dirty="0">
                <a:latin typeface="Arial" panose="020B0604020202020204" pitchFamily="34" charset="0"/>
                <a:cs typeface="Arial" panose="020B0604020202020204" pitchFamily="34" charset="0"/>
              </a:rPr>
              <a:t>Idle reduction cost savings calculator</a:t>
            </a:r>
          </a:p>
          <a:p>
            <a:r>
              <a:rPr lang="en-US" sz="2400" b="1" dirty="0">
                <a:latin typeface="Arial" panose="020B0604020202020204" pitchFamily="34" charset="0"/>
                <a:cs typeface="Arial" panose="020B0604020202020204" pitchFamily="34" charset="0"/>
              </a:rPr>
              <a:t>Table of technology solutions with manufacturer links</a:t>
            </a:r>
          </a:p>
          <a:p>
            <a:r>
              <a:rPr lang="en-US" sz="2400" b="1" dirty="0">
                <a:latin typeface="Arial" panose="020B0604020202020204" pitchFamily="34" charset="0"/>
                <a:cs typeface="Arial" panose="020B0604020202020204" pitchFamily="34" charset="0"/>
              </a:rPr>
              <a:t>IdleBase: A database of idling regulations</a:t>
            </a:r>
          </a:p>
          <a:p>
            <a:r>
              <a:rPr lang="en-US" sz="2400" b="1" dirty="0">
                <a:latin typeface="Arial" panose="020B0604020202020204" pitchFamily="34" charset="0"/>
                <a:cs typeface="Arial" panose="020B0604020202020204" pitchFamily="34" charset="0"/>
              </a:rPr>
              <a:t>Fact sheets, signage, poster templates, and more </a:t>
            </a:r>
          </a:p>
        </p:txBody>
      </p:sp>
      <p:sp>
        <p:nvSpPr>
          <p:cNvPr id="5" name="Slide Number Placeholder 4">
            <a:extLst>
              <a:ext uri="{FF2B5EF4-FFF2-40B4-BE49-F238E27FC236}">
                <a16:creationId xmlns:a16="http://schemas.microsoft.com/office/drawing/2014/main" id="{17D2B95A-3BE7-F649-9772-9889C8A53F41}"/>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20</a:t>
            </a:fld>
            <a:endParaRPr lang="en-US" dirty="0"/>
          </a:p>
        </p:txBody>
      </p:sp>
      <p:pic>
        <p:nvPicPr>
          <p:cNvPr id="6" name="Picture 2">
            <a:extLst>
              <a:ext uri="{FF2B5EF4-FFF2-40B4-BE49-F238E27FC236}">
                <a16:creationId xmlns:a16="http://schemas.microsoft.com/office/drawing/2014/main" id="{B1AA28BC-CE5E-4EB6-8911-FDAD3E5C7FE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50623" y="877729"/>
            <a:ext cx="3838000" cy="4966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AC05CDAE-D373-403D-BAD1-09A3C42E19BB}"/>
              </a:ext>
            </a:extLst>
          </p:cNvPr>
          <p:cNvSpPr txBox="1"/>
          <p:nvPr/>
        </p:nvSpPr>
        <p:spPr>
          <a:xfrm>
            <a:off x="6616445" y="5919777"/>
            <a:ext cx="4106356" cy="646331"/>
          </a:xfrm>
          <a:prstGeom prst="rect">
            <a:avLst/>
          </a:prstGeom>
          <a:noFill/>
        </p:spPr>
        <p:txBody>
          <a:bodyPr wrap="square" rtlCol="0">
            <a:spAutoFit/>
          </a:bodyPr>
          <a:lstStyle/>
          <a:p>
            <a:r>
              <a:rPr lang="en-US" dirty="0">
                <a:solidFill>
                  <a:srgbClr val="002060"/>
                </a:solidFill>
                <a:latin typeface="Arial" panose="020B0604020202020204" pitchFamily="34" charset="0"/>
                <a:cs typeface="Arial" panose="020B0604020202020204" pitchFamily="34" charset="0"/>
                <a:hlinkClick r:id="rId4"/>
              </a:rPr>
              <a:t>https://cleancities.energy.gov/technical-assistance/idlebox/</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10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7E293-E29A-2D47-8877-8B0E749DA907}"/>
              </a:ext>
            </a:extLst>
          </p:cNvPr>
          <p:cNvSpPr>
            <a:spLocks noGrp="1"/>
          </p:cNvSpPr>
          <p:nvPr>
            <p:ph type="title"/>
          </p:nvPr>
        </p:nvSpPr>
        <p:spPr/>
        <p:txBody>
          <a:bodyPr/>
          <a:lstStyle/>
          <a:p>
            <a:r>
              <a:rPr lang="en-US" dirty="0"/>
              <a:t>Resource: Funding Opportunities </a:t>
            </a:r>
            <a:endParaRPr lang="en-US" dirty="0">
              <a:highlight>
                <a:srgbClr val="FFFF00"/>
              </a:highlight>
            </a:endParaRPr>
          </a:p>
        </p:txBody>
      </p:sp>
      <p:sp>
        <p:nvSpPr>
          <p:cNvPr id="4" name="Content Placeholder 3">
            <a:extLst>
              <a:ext uri="{FF2B5EF4-FFF2-40B4-BE49-F238E27FC236}">
                <a16:creationId xmlns:a16="http://schemas.microsoft.com/office/drawing/2014/main" id="{3B3B143D-9093-A448-A616-0F6DDAA0CDB0}"/>
              </a:ext>
            </a:extLst>
          </p:cNvPr>
          <p:cNvSpPr>
            <a:spLocks noGrp="1"/>
          </p:cNvSpPr>
          <p:nvPr>
            <p:ph idx="1"/>
          </p:nvPr>
        </p:nvSpPr>
        <p:spPr>
          <a:xfrm>
            <a:off x="710232" y="1312817"/>
            <a:ext cx="9432835" cy="4232366"/>
          </a:xfrm>
        </p:spPr>
        <p:txBody>
          <a:bodyPr/>
          <a:lstStyle/>
          <a:p>
            <a:r>
              <a:rPr lang="en-US" sz="2400" b="1" dirty="0">
                <a:latin typeface="Arial" panose="020B0604020202020204" pitchFamily="34" charset="0"/>
                <a:cs typeface="Arial" panose="020B0604020202020204" pitchFamily="34" charset="0"/>
              </a:rPr>
              <a:t>State grant programs</a:t>
            </a:r>
          </a:p>
          <a:p>
            <a:pPr lvl="1"/>
            <a:r>
              <a:rPr lang="en-US" sz="1800" dirty="0">
                <a:latin typeface="Arial" panose="020B0604020202020204" pitchFamily="34" charset="0"/>
                <a:cs typeface="Arial" panose="020B0604020202020204" pitchFamily="34" charset="0"/>
                <a:hlinkClick r:id="rId3"/>
              </a:rPr>
              <a:t>EPA’s State Clean Diesel Grant Program</a:t>
            </a:r>
            <a:r>
              <a:rPr lang="en-US" sz="18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National grant programs</a:t>
            </a:r>
          </a:p>
          <a:p>
            <a:pPr lvl="1"/>
            <a:r>
              <a:rPr lang="en-US" sz="1800" dirty="0">
                <a:latin typeface="Arial" panose="020B0604020202020204" pitchFamily="34" charset="0"/>
                <a:cs typeface="Arial" panose="020B0604020202020204" pitchFamily="34" charset="0"/>
                <a:hlinkClick r:id="rId4"/>
              </a:rPr>
              <a:t>EPA’s Diesel Emissions Reduction Program </a:t>
            </a:r>
            <a:r>
              <a:rPr lang="en-US" sz="1800" dirty="0">
                <a:latin typeface="Arial" panose="020B0604020202020204" pitchFamily="34" charset="0"/>
                <a:cs typeface="Arial" panose="020B0604020202020204" pitchFamily="34" charset="0"/>
              </a:rPr>
              <a:t>(DERA) </a:t>
            </a:r>
          </a:p>
          <a:p>
            <a:pPr lvl="1"/>
            <a:r>
              <a:rPr lang="en-US" sz="1800" dirty="0">
                <a:latin typeface="Arial" panose="020B0604020202020204" pitchFamily="34" charset="0"/>
                <a:cs typeface="Arial" panose="020B0604020202020204" pitchFamily="34" charset="0"/>
              </a:rPr>
              <a:t>U.S. Department of Transportation’s </a:t>
            </a:r>
            <a:r>
              <a:rPr lang="en-US" sz="1800" dirty="0">
                <a:latin typeface="Arial" panose="020B0604020202020204" pitchFamily="34" charset="0"/>
                <a:cs typeface="Arial" panose="020B0604020202020204" pitchFamily="34" charset="0"/>
                <a:hlinkClick r:id="rId5"/>
              </a:rPr>
              <a:t>Congestion Mitigation and Air Quality (CMAQ) Improvement Program</a:t>
            </a:r>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VW Settlement funds (</a:t>
            </a:r>
            <a:r>
              <a:rPr lang="en-US" sz="1800" dirty="0">
                <a:latin typeface="Arial" panose="020B0604020202020204" pitchFamily="34" charset="0"/>
                <a:cs typeface="Arial" panose="020B0604020202020204" pitchFamily="34" charset="0"/>
                <a:hlinkClick r:id="rId6"/>
              </a:rPr>
              <a:t>Eligible Mitigation Option 10, DERA</a:t>
            </a:r>
            <a:r>
              <a:rPr lang="en-US" sz="1800"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Programs targeted to supporting small businesses, sustainability initiatives, etc.</a:t>
            </a:r>
          </a:p>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7D2B95A-3BE7-F649-9772-9889C8A53F41}"/>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21</a:t>
            </a:fld>
            <a:endParaRPr lang="en-US" dirty="0"/>
          </a:p>
        </p:txBody>
      </p:sp>
    </p:spTree>
    <p:extLst>
      <p:ext uri="{BB962C8B-B14F-4D97-AF65-F5344CB8AC3E}">
        <p14:creationId xmlns:p14="http://schemas.microsoft.com/office/powerpoint/2010/main" val="132060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C741A6A-647D-8843-A333-080406A8A60F}"/>
              </a:ext>
            </a:extLst>
          </p:cNvPr>
          <p:cNvSpPr>
            <a:spLocks noGrp="1"/>
          </p:cNvSpPr>
          <p:nvPr>
            <p:ph type="body" sz="quarter" idx="10"/>
          </p:nvPr>
        </p:nvSpPr>
        <p:spPr/>
        <p:txBody>
          <a:bodyPr>
            <a:normAutofit/>
          </a:bodyPr>
          <a:lstStyle/>
          <a:p>
            <a:r>
              <a:rPr lang="en-US" dirty="0"/>
              <a:t>Idle Reduction for Long-Haul, </a:t>
            </a:r>
          </a:p>
          <a:p>
            <a:r>
              <a:rPr lang="en-US" dirty="0"/>
              <a:t>Heavy Duty Trucks</a:t>
            </a:r>
          </a:p>
          <a:p>
            <a:r>
              <a:rPr lang="en-US" sz="2000" dirty="0"/>
              <a:t>Thank You</a:t>
            </a:r>
          </a:p>
        </p:txBody>
      </p:sp>
      <p:sp>
        <p:nvSpPr>
          <p:cNvPr id="8" name="Text Placeholder 7">
            <a:extLst>
              <a:ext uri="{FF2B5EF4-FFF2-40B4-BE49-F238E27FC236}">
                <a16:creationId xmlns:a16="http://schemas.microsoft.com/office/drawing/2014/main" id="{EF6076AE-7221-AC46-B706-465FD45E4002}"/>
              </a:ext>
            </a:extLst>
          </p:cNvPr>
          <p:cNvSpPr>
            <a:spLocks noGrp="1"/>
          </p:cNvSpPr>
          <p:nvPr>
            <p:ph type="body" sz="quarter" idx="11"/>
          </p:nvPr>
        </p:nvSpPr>
        <p:spPr/>
        <p:txBody>
          <a:bodyPr/>
          <a:lstStyle/>
          <a:p>
            <a:endParaRPr lang="en-US" dirty="0"/>
          </a:p>
        </p:txBody>
      </p:sp>
      <p:sp>
        <p:nvSpPr>
          <p:cNvPr id="9" name="Picture Placeholder 8">
            <a:extLst>
              <a:ext uri="{FF2B5EF4-FFF2-40B4-BE49-F238E27FC236}">
                <a16:creationId xmlns:a16="http://schemas.microsoft.com/office/drawing/2014/main" id="{28A0D91D-3A03-6446-8D51-2788FAE9F5B0}"/>
              </a:ext>
            </a:extLst>
          </p:cNvPr>
          <p:cNvSpPr>
            <a:spLocks noGrp="1"/>
          </p:cNvSpPr>
          <p:nvPr>
            <p:ph type="pic" sz="quarter" idx="15"/>
          </p:nvPr>
        </p:nvSpPr>
        <p:spPr/>
      </p:sp>
    </p:spTree>
    <p:extLst>
      <p:ext uri="{BB962C8B-B14F-4D97-AF65-F5344CB8AC3E}">
        <p14:creationId xmlns:p14="http://schemas.microsoft.com/office/powerpoint/2010/main" val="50923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0D3068-3FCD-6A4F-9207-BE07CDAE3113}"/>
              </a:ext>
            </a:extLst>
          </p:cNvPr>
          <p:cNvSpPr>
            <a:spLocks noGrp="1"/>
          </p:cNvSpPr>
          <p:nvPr>
            <p:ph type="title"/>
          </p:nvPr>
        </p:nvSpPr>
        <p:spPr/>
        <p:txBody>
          <a:bodyPr/>
          <a:lstStyle/>
          <a:p>
            <a:r>
              <a:rPr lang="en-US" dirty="0"/>
              <a:t>Idle Reduction for Long-Haul, Heavy-Duty Trucks</a:t>
            </a:r>
          </a:p>
        </p:txBody>
      </p:sp>
      <p:sp>
        <p:nvSpPr>
          <p:cNvPr id="3" name="Slide Number Placeholder 2">
            <a:extLst>
              <a:ext uri="{FF2B5EF4-FFF2-40B4-BE49-F238E27FC236}">
                <a16:creationId xmlns:a16="http://schemas.microsoft.com/office/drawing/2014/main" id="{8DA2A0CB-05C3-9745-98FB-626208A3C28E}"/>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3</a:t>
            </a:fld>
            <a:endParaRPr lang="en-US" dirty="0"/>
          </a:p>
        </p:txBody>
      </p:sp>
      <p:sp>
        <p:nvSpPr>
          <p:cNvPr id="9" name="Content Placeholder 8">
            <a:extLst>
              <a:ext uri="{FF2B5EF4-FFF2-40B4-BE49-F238E27FC236}">
                <a16:creationId xmlns:a16="http://schemas.microsoft.com/office/drawing/2014/main" id="{F897368A-7D55-C147-990D-A28A7100D8A0}"/>
              </a:ext>
            </a:extLst>
          </p:cNvPr>
          <p:cNvSpPr>
            <a:spLocks noGrp="1"/>
          </p:cNvSpPr>
          <p:nvPr>
            <p:ph idx="1"/>
          </p:nvPr>
        </p:nvSpPr>
        <p:spPr>
          <a:xfrm>
            <a:off x="681713" y="1532257"/>
            <a:ext cx="10828574" cy="4232366"/>
          </a:xfrm>
        </p:spPr>
        <p:txBody>
          <a:bodyPr>
            <a:normAutofit/>
          </a:bodyPr>
          <a:lstStyle/>
          <a:p>
            <a:r>
              <a:rPr lang="en-US" sz="2400" b="1" dirty="0">
                <a:latin typeface="Arial" panose="020B0604020202020204" pitchFamily="34" charset="0"/>
                <a:cs typeface="Arial" panose="020B0604020202020204" pitchFamily="34" charset="0"/>
              </a:rPr>
              <a:t>Why Do Heavy-Duty Trucks Idle?</a:t>
            </a:r>
          </a:p>
          <a:p>
            <a:r>
              <a:rPr lang="en-US" sz="2400" b="1" dirty="0">
                <a:latin typeface="Arial" panose="020B0604020202020204" pitchFamily="34" charset="0"/>
                <a:cs typeface="Arial" panose="020B0604020202020204" pitchFamily="34" charset="0"/>
              </a:rPr>
              <a:t>What Are the Costs and Consequences of Idling?</a:t>
            </a:r>
          </a:p>
          <a:p>
            <a:r>
              <a:rPr lang="en-US" sz="2400" b="1" dirty="0">
                <a:latin typeface="Arial" panose="020B0604020202020204" pitchFamily="34" charset="0"/>
                <a:cs typeface="Arial" panose="020B0604020202020204" pitchFamily="34" charset="0"/>
              </a:rPr>
              <a:t>Technologies To Support Idle Reduction</a:t>
            </a:r>
          </a:p>
          <a:p>
            <a:r>
              <a:rPr lang="en-US" sz="2400" b="1" dirty="0">
                <a:latin typeface="Arial" panose="020B0604020202020204" pitchFamily="34" charset="0"/>
                <a:cs typeface="Arial" panose="020B0604020202020204" pitchFamily="34" charset="0"/>
              </a:rPr>
              <a:t>Resources</a:t>
            </a:r>
          </a:p>
        </p:txBody>
      </p:sp>
      <p:pic>
        <p:nvPicPr>
          <p:cNvPr id="13" name="Picture 12">
            <a:extLst>
              <a:ext uri="{FF2B5EF4-FFF2-40B4-BE49-F238E27FC236}">
                <a16:creationId xmlns:a16="http://schemas.microsoft.com/office/drawing/2014/main" id="{5028EEF7-0405-104A-A240-B6CF318379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4302" y="3429000"/>
            <a:ext cx="5701185" cy="2402127"/>
          </a:xfrm>
          <a:prstGeom prst="rect">
            <a:avLst/>
          </a:prstGeom>
          <a:ln w="3175">
            <a:solidFill>
              <a:schemeClr val="tx1"/>
            </a:solidFill>
          </a:ln>
        </p:spPr>
      </p:pic>
    </p:spTree>
    <p:extLst>
      <p:ext uri="{BB962C8B-B14F-4D97-AF65-F5344CB8AC3E}">
        <p14:creationId xmlns:p14="http://schemas.microsoft.com/office/powerpoint/2010/main" val="370414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0D3068-3FCD-6A4F-9207-BE07CDAE3113}"/>
              </a:ext>
            </a:extLst>
          </p:cNvPr>
          <p:cNvSpPr>
            <a:spLocks noGrp="1"/>
          </p:cNvSpPr>
          <p:nvPr>
            <p:ph type="title"/>
          </p:nvPr>
        </p:nvSpPr>
        <p:spPr/>
        <p:txBody>
          <a:bodyPr/>
          <a:lstStyle/>
          <a:p>
            <a:r>
              <a:rPr lang="en-US" dirty="0"/>
              <a:t>Why Do Heavy-Duty Trucks Idle?</a:t>
            </a:r>
          </a:p>
        </p:txBody>
      </p:sp>
      <p:sp>
        <p:nvSpPr>
          <p:cNvPr id="3" name="Slide Number Placeholder 2">
            <a:extLst>
              <a:ext uri="{FF2B5EF4-FFF2-40B4-BE49-F238E27FC236}">
                <a16:creationId xmlns:a16="http://schemas.microsoft.com/office/drawing/2014/main" id="{8DA2A0CB-05C3-9745-98FB-626208A3C28E}"/>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4</a:t>
            </a:fld>
            <a:endParaRPr lang="en-US" dirty="0"/>
          </a:p>
        </p:txBody>
      </p:sp>
      <p:sp>
        <p:nvSpPr>
          <p:cNvPr id="9" name="Content Placeholder 8">
            <a:extLst>
              <a:ext uri="{FF2B5EF4-FFF2-40B4-BE49-F238E27FC236}">
                <a16:creationId xmlns:a16="http://schemas.microsoft.com/office/drawing/2014/main" id="{F897368A-7D55-C147-990D-A28A7100D8A0}"/>
              </a:ext>
            </a:extLst>
          </p:cNvPr>
          <p:cNvSpPr>
            <a:spLocks noGrp="1"/>
          </p:cNvSpPr>
          <p:nvPr>
            <p:ph idx="1"/>
          </p:nvPr>
        </p:nvSpPr>
        <p:spPr>
          <a:xfrm>
            <a:off x="575732" y="1541417"/>
            <a:ext cx="10752668" cy="4232366"/>
          </a:xfrm>
        </p:spPr>
        <p:txBody>
          <a:bodyPr>
            <a:normAutofit/>
          </a:bodyPr>
          <a:lstStyle/>
          <a:p>
            <a:r>
              <a:rPr lang="en-US" sz="2400" b="1" dirty="0">
                <a:latin typeface="Arial" panose="020B0604020202020204" pitchFamily="34" charset="0"/>
                <a:cs typeface="Arial" panose="020B0604020202020204" pitchFamily="34" charset="0"/>
              </a:rPr>
              <a:t>To heat and cool the cab and sleeper</a:t>
            </a:r>
          </a:p>
          <a:p>
            <a:r>
              <a:rPr lang="en-US" sz="2400" b="1" dirty="0">
                <a:latin typeface="Arial" panose="020B0604020202020204" pitchFamily="34" charset="0"/>
                <a:cs typeface="Arial" panose="020B0604020202020204" pitchFamily="34" charset="0"/>
              </a:rPr>
              <a:t>To keep the fuel warm in the winter (to avoid cold starts)</a:t>
            </a:r>
          </a:p>
          <a:p>
            <a:r>
              <a:rPr lang="en-US" sz="2400" b="1" dirty="0">
                <a:latin typeface="Arial" panose="020B0604020202020204" pitchFamily="34" charset="0"/>
                <a:cs typeface="Arial" panose="020B0604020202020204" pitchFamily="34" charset="0"/>
              </a:rPr>
              <a:t>To keep the engine and cab warm while waiting in lines and making pick-ups and deliveries</a:t>
            </a:r>
          </a:p>
        </p:txBody>
      </p:sp>
      <p:pic>
        <p:nvPicPr>
          <p:cNvPr id="10" name="Picture 9">
            <a:extLst>
              <a:ext uri="{FF2B5EF4-FFF2-40B4-BE49-F238E27FC236}">
                <a16:creationId xmlns:a16="http://schemas.microsoft.com/office/drawing/2014/main" id="{CF835928-454E-C649-8471-DCD2148C0BCE}"/>
              </a:ext>
            </a:extLst>
          </p:cNvPr>
          <p:cNvPicPr/>
          <p:nvPr/>
        </p:nvPicPr>
        <p:blipFill>
          <a:blip r:embed="rId3" cstate="screen">
            <a:extLst>
              <a:ext uri="{28A0092B-C50C-407E-A947-70E740481C1C}">
                <a14:useLocalDpi xmlns:a14="http://schemas.microsoft.com/office/drawing/2010/main"/>
              </a:ext>
            </a:extLst>
          </a:blip>
          <a:stretch>
            <a:fillRect/>
          </a:stretch>
        </p:blipFill>
        <p:spPr>
          <a:xfrm>
            <a:off x="4792132" y="3420535"/>
            <a:ext cx="6536268" cy="2644534"/>
          </a:xfrm>
          <a:prstGeom prst="rect">
            <a:avLst/>
          </a:prstGeom>
          <a:ln w="3175">
            <a:solidFill>
              <a:schemeClr val="tx1"/>
            </a:solidFill>
          </a:ln>
        </p:spPr>
      </p:pic>
    </p:spTree>
    <p:extLst>
      <p:ext uri="{BB962C8B-B14F-4D97-AF65-F5344CB8AC3E}">
        <p14:creationId xmlns:p14="http://schemas.microsoft.com/office/powerpoint/2010/main" val="42524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What Are the Costs and Consequences of Idling?</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5</a:t>
            </a:fld>
            <a:endParaRPr lang="en-US" dirty="0"/>
          </a:p>
        </p:txBody>
      </p:sp>
      <p:pic>
        <p:nvPicPr>
          <p:cNvPr id="6" name="Picture 2">
            <a:extLst>
              <a:ext uri="{FF2B5EF4-FFF2-40B4-BE49-F238E27FC236}">
                <a16:creationId xmlns:a16="http://schemas.microsoft.com/office/drawing/2014/main" id="{483FDEDB-3A29-4A26-B82C-114498FE7D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30155" y="2242725"/>
            <a:ext cx="4565845" cy="34243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3A531A-99BB-6C4A-A96C-311ED581E31F}"/>
              </a:ext>
            </a:extLst>
          </p:cNvPr>
          <p:cNvSpPr txBox="1"/>
          <p:nvPr/>
        </p:nvSpPr>
        <p:spPr>
          <a:xfrm>
            <a:off x="6498045" y="1483279"/>
            <a:ext cx="4163800" cy="4288353"/>
          </a:xfrm>
          <a:prstGeom prst="rect">
            <a:avLst/>
          </a:prstGeom>
          <a:solidFill>
            <a:srgbClr val="376391"/>
          </a:solidFill>
        </p:spPr>
        <p:txBody>
          <a:bodyPr wrap="square" rtlCol="0">
            <a:spAutoFit/>
          </a:bodyPr>
          <a:lstStyle/>
          <a:p>
            <a:pPr marL="182880">
              <a:spcBef>
                <a:spcPts val="1200"/>
              </a:spcBef>
            </a:pPr>
            <a:endParaRPr lang="en-US" sz="500" b="1" dirty="0">
              <a:solidFill>
                <a:schemeClr val="bg1"/>
              </a:solidFill>
              <a:latin typeface="Arial" panose="020B0604020202020204" pitchFamily="34" charset="0"/>
              <a:cs typeface="Arial" panose="020B0604020202020204" pitchFamily="34" charset="0"/>
            </a:endParaRPr>
          </a:p>
          <a:p>
            <a:pPr marL="182880">
              <a:spcBef>
                <a:spcPts val="1200"/>
              </a:spcBef>
            </a:pPr>
            <a:r>
              <a:rPr lang="en-US" sz="2400" b="1" dirty="0">
                <a:solidFill>
                  <a:schemeClr val="bg1"/>
                </a:solidFill>
                <a:latin typeface="Arial" panose="020B0604020202020204" pitchFamily="34" charset="0"/>
                <a:cs typeface="Arial" panose="020B0604020202020204" pitchFamily="34" charset="0"/>
              </a:rPr>
              <a:t>A truck idling 1,800 hours/year for overnight “hotel load” alone will consume about 1,440 gallons of fuel per year. </a:t>
            </a:r>
            <a:endParaRPr lang="en-US" sz="2400" b="1" dirty="0">
              <a:solidFill>
                <a:schemeClr val="bg1"/>
              </a:solidFill>
              <a:highlight>
                <a:srgbClr val="00FF00"/>
              </a:highlight>
              <a:latin typeface="Arial" panose="020B0604020202020204" pitchFamily="34" charset="0"/>
              <a:cs typeface="Arial" panose="020B0604020202020204" pitchFamily="34" charset="0"/>
            </a:endParaRPr>
          </a:p>
          <a:p>
            <a:pPr marL="182880"/>
            <a:endParaRPr lang="en-US" b="1" dirty="0">
              <a:solidFill>
                <a:schemeClr val="bg1"/>
              </a:solidFill>
              <a:latin typeface="Arial" panose="020B0604020202020204" pitchFamily="34" charset="0"/>
              <a:cs typeface="Arial" panose="020B0604020202020204" pitchFamily="34" charset="0"/>
            </a:endParaRPr>
          </a:p>
          <a:p>
            <a:pPr marL="548640">
              <a:spcBef>
                <a:spcPts val="200"/>
              </a:spcBef>
              <a:spcAft>
                <a:spcPts val="200"/>
              </a:spcAft>
            </a:pPr>
            <a:r>
              <a:rPr lang="en-US" b="1" dirty="0">
                <a:solidFill>
                  <a:schemeClr val="bg1"/>
                </a:solidFill>
                <a:latin typeface="Arial" panose="020B0604020202020204" pitchFamily="34" charset="0"/>
                <a:cs typeface="Arial" panose="020B0604020202020204" pitchFamily="34" charset="0"/>
              </a:rPr>
              <a:t>Annual cost:</a:t>
            </a:r>
          </a:p>
          <a:p>
            <a:pPr marL="548640" indent="-285750">
              <a:spcBef>
                <a:spcPts val="200"/>
              </a:spcBef>
              <a:spcAft>
                <a:spcPts val="200"/>
              </a:spcAft>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$3,600 at $2.50/gal</a:t>
            </a:r>
          </a:p>
          <a:p>
            <a:pPr marL="548640" indent="-285750">
              <a:spcBef>
                <a:spcPts val="200"/>
              </a:spcBef>
              <a:spcAft>
                <a:spcPts val="200"/>
              </a:spcAft>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$4,320 at $3.00/gal</a:t>
            </a:r>
          </a:p>
          <a:p>
            <a:pPr marL="548640" indent="-285750">
              <a:spcBef>
                <a:spcPts val="200"/>
              </a:spcBef>
              <a:spcAft>
                <a:spcPts val="200"/>
              </a:spcAft>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$5,040 at $3.50/gal</a:t>
            </a:r>
          </a:p>
          <a:p>
            <a:pPr marL="548640" indent="-285750">
              <a:spcBef>
                <a:spcPts val="200"/>
              </a:spcBef>
              <a:spcAft>
                <a:spcPts val="200"/>
              </a:spcAft>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$5,760 at $4.00/gal</a:t>
            </a:r>
          </a:p>
          <a:p>
            <a:pPr marL="182880"/>
            <a:endParaRPr lang="en-US" dirty="0"/>
          </a:p>
        </p:txBody>
      </p:sp>
      <p:sp>
        <p:nvSpPr>
          <p:cNvPr id="9" name="Rectangle 8">
            <a:extLst>
              <a:ext uri="{FF2B5EF4-FFF2-40B4-BE49-F238E27FC236}">
                <a16:creationId xmlns:a16="http://schemas.microsoft.com/office/drawing/2014/main" id="{5E0A4FFD-D0A0-924E-B068-24CBED0F649F}"/>
              </a:ext>
            </a:extLst>
          </p:cNvPr>
          <p:cNvSpPr/>
          <p:nvPr/>
        </p:nvSpPr>
        <p:spPr>
          <a:xfrm>
            <a:off x="680633" y="1190891"/>
            <a:ext cx="2832827" cy="523220"/>
          </a:xfrm>
          <a:prstGeom prst="rect">
            <a:avLst/>
          </a:prstGeom>
        </p:spPr>
        <p:txBody>
          <a:bodyPr wrap="none">
            <a:spAutoFit/>
          </a:bodyPr>
          <a:lstStyle/>
          <a:p>
            <a:r>
              <a:rPr lang="en-US" sz="2800" b="1" dirty="0">
                <a:solidFill>
                  <a:srgbClr val="00A14A"/>
                </a:solidFill>
                <a:latin typeface="Arial Narrow" panose="020B0604020202020204" pitchFamily="34" charset="0"/>
                <a:cs typeface="Arial Narrow" panose="020B0604020202020204" pitchFamily="34" charset="0"/>
              </a:rPr>
              <a:t>Idling Is Expensive</a:t>
            </a:r>
          </a:p>
        </p:txBody>
      </p:sp>
    </p:spTree>
    <p:extLst>
      <p:ext uri="{BB962C8B-B14F-4D97-AF65-F5344CB8AC3E}">
        <p14:creationId xmlns:p14="http://schemas.microsoft.com/office/powerpoint/2010/main" val="72365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What Are the Costs and Consequences of Idling?</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6</a:t>
            </a:fld>
            <a:endParaRPr lang="en-US" dirty="0"/>
          </a:p>
        </p:txBody>
      </p:sp>
      <p:sp>
        <p:nvSpPr>
          <p:cNvPr id="4" name="Content Placeholder 3">
            <a:extLst>
              <a:ext uri="{FF2B5EF4-FFF2-40B4-BE49-F238E27FC236}">
                <a16:creationId xmlns:a16="http://schemas.microsoft.com/office/drawing/2014/main" id="{92C274EB-71C3-C14E-A112-511C259D3EA0}"/>
              </a:ext>
            </a:extLst>
          </p:cNvPr>
          <p:cNvSpPr>
            <a:spLocks noGrp="1"/>
          </p:cNvSpPr>
          <p:nvPr>
            <p:ph idx="1"/>
          </p:nvPr>
        </p:nvSpPr>
        <p:spPr>
          <a:xfrm>
            <a:off x="710232" y="1541417"/>
            <a:ext cx="5809101" cy="2522583"/>
          </a:xfrm>
        </p:spPr>
        <p:txBody>
          <a:bodyPr>
            <a:noAutofit/>
          </a:bodyPr>
          <a:lstStyle/>
          <a:p>
            <a:pPr marL="0" indent="0">
              <a:buNone/>
            </a:pPr>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Engine operation = engine wear</a:t>
            </a:r>
          </a:p>
          <a:p>
            <a:r>
              <a:rPr lang="en-US" sz="2400" b="1" dirty="0">
                <a:latin typeface="Arial" panose="020B0604020202020204" pitchFamily="34" charset="0"/>
                <a:cs typeface="Arial" panose="020B0604020202020204" pitchFamily="34" charset="0"/>
              </a:rPr>
              <a:t>More frequent maintenance</a:t>
            </a:r>
          </a:p>
          <a:p>
            <a:pPr lvl="1"/>
            <a:r>
              <a:rPr lang="en-US" sz="2000" b="1" dirty="0">
                <a:latin typeface="Arial" panose="020B0604020202020204" pitchFamily="34" charset="0"/>
                <a:cs typeface="Arial" panose="020B0604020202020204" pitchFamily="34" charset="0"/>
              </a:rPr>
              <a:t>Idling is especially hard on diesel particulate filters (DPFs)—filters get dirty, and they cannot be regenerated (cleaned) during engine idling</a:t>
            </a:r>
          </a:p>
          <a:p>
            <a:r>
              <a:rPr lang="en-US" sz="2400" b="1" dirty="0">
                <a:latin typeface="Arial" panose="020B0604020202020204" pitchFamily="34" charset="0"/>
                <a:cs typeface="Arial" panose="020B0604020202020204" pitchFamily="34" charset="0"/>
              </a:rPr>
              <a:t>Reduced time to engine overhaul</a:t>
            </a:r>
          </a:p>
          <a:p>
            <a:endParaRPr lang="en-US" sz="2400" b="1"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710232" y="1261442"/>
            <a:ext cx="4491355" cy="365125"/>
          </a:xfrm>
        </p:spPr>
        <p:txBody>
          <a:bodyPr/>
          <a:lstStyle/>
          <a:p>
            <a:r>
              <a:rPr lang="en-US" sz="2800" b="1" dirty="0">
                <a:solidFill>
                  <a:srgbClr val="00A14A"/>
                </a:solidFill>
              </a:rPr>
              <a:t>Idling Increases Engine Wear</a:t>
            </a:r>
          </a:p>
          <a:p>
            <a:endParaRPr lang="en-US" sz="2800" b="1" dirty="0">
              <a:solidFill>
                <a:srgbClr val="00A14A"/>
              </a:solidFill>
            </a:endParaRPr>
          </a:p>
        </p:txBody>
      </p:sp>
      <p:pic>
        <p:nvPicPr>
          <p:cNvPr id="6" name="Picture 9" descr="C:\Users\pweikersheimer\Box Sync\000 IMAGE and SIGN library\shutterstock_152769011.jpg">
            <a:extLst>
              <a:ext uri="{FF2B5EF4-FFF2-40B4-BE49-F238E27FC236}">
                <a16:creationId xmlns:a16="http://schemas.microsoft.com/office/drawing/2014/main" id="{2EAF9C1F-EF1E-408E-9EFA-47696E6A559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8133" y="1881686"/>
            <a:ext cx="3988325" cy="38920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9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What Are the Costs and Consequences of Idling?</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7</a:t>
            </a:fld>
            <a:endParaRPr lang="en-US" dirty="0"/>
          </a:p>
        </p:txBody>
      </p:sp>
      <p:sp>
        <p:nvSpPr>
          <p:cNvPr id="4" name="Content Placeholder 3">
            <a:extLst>
              <a:ext uri="{FF2B5EF4-FFF2-40B4-BE49-F238E27FC236}">
                <a16:creationId xmlns:a16="http://schemas.microsoft.com/office/drawing/2014/main" id="{92C274EB-71C3-C14E-A112-511C259D3EA0}"/>
              </a:ext>
            </a:extLst>
          </p:cNvPr>
          <p:cNvSpPr>
            <a:spLocks noGrp="1"/>
          </p:cNvSpPr>
          <p:nvPr>
            <p:ph idx="1"/>
          </p:nvPr>
        </p:nvSpPr>
        <p:spPr>
          <a:xfrm>
            <a:off x="609601" y="1895028"/>
            <a:ext cx="8234595" cy="4232366"/>
          </a:xfrm>
        </p:spPr>
        <p:txBody>
          <a:bodyPr>
            <a:normAutofit/>
          </a:bodyPr>
          <a:lstStyle/>
          <a:p>
            <a:pPr marL="0" indent="0">
              <a:buNone/>
            </a:pPr>
            <a:r>
              <a:rPr lang="en-US" sz="2200" b="1" dirty="0">
                <a:latin typeface="Arial" panose="020B0604020202020204" pitchFamily="34" charset="0"/>
                <a:cs typeface="Arial" panose="020B0604020202020204" pitchFamily="34" charset="0"/>
              </a:rPr>
              <a:t>According to Argonne National Laboratory, rest-period truck idling consumes about 1 billion gallons of diesel fuel each year, emitting:</a:t>
            </a:r>
          </a:p>
          <a:p>
            <a:r>
              <a:rPr lang="en-US" sz="1600" b="1" dirty="0">
                <a:latin typeface="Arial" panose="020B0604020202020204" pitchFamily="34" charset="0"/>
                <a:cs typeface="Arial" panose="020B0604020202020204" pitchFamily="34" charset="0"/>
              </a:rPr>
              <a:t>10 million tons of carbon dioxide (CO</a:t>
            </a:r>
            <a:r>
              <a:rPr lang="en-US" sz="1600" b="1" baseline="-25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a:t>
            </a:r>
          </a:p>
          <a:p>
            <a:r>
              <a:rPr lang="en-US" sz="1600" b="1" dirty="0">
                <a:latin typeface="Arial" panose="020B0604020202020204" pitchFamily="34" charset="0"/>
                <a:cs typeface="Arial" panose="020B0604020202020204" pitchFamily="34" charset="0"/>
              </a:rPr>
              <a:t>55,000 tons of nitrogen oxides (NOx)</a:t>
            </a:r>
          </a:p>
          <a:p>
            <a:r>
              <a:rPr lang="en-US" sz="1600" b="1" dirty="0">
                <a:latin typeface="Arial" panose="020B0604020202020204" pitchFamily="34" charset="0"/>
                <a:cs typeface="Arial" panose="020B0604020202020204" pitchFamily="34" charset="0"/>
              </a:rPr>
              <a:t>400 tons of particulate matter (PM)</a:t>
            </a:r>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609602" y="1187107"/>
            <a:ext cx="2433401" cy="365125"/>
          </a:xfrm>
        </p:spPr>
        <p:txBody>
          <a:bodyPr/>
          <a:lstStyle/>
          <a:p>
            <a:r>
              <a:rPr lang="en-US" sz="2800" b="1" dirty="0">
                <a:solidFill>
                  <a:srgbClr val="00A14A"/>
                </a:solidFill>
              </a:rPr>
              <a:t>Idling Pollutes</a:t>
            </a:r>
          </a:p>
        </p:txBody>
      </p:sp>
      <p:pic>
        <p:nvPicPr>
          <p:cNvPr id="6" name="Picture 5" descr="A picture containing outdoor, sky, land&#10;&#10;Description automatically generated">
            <a:extLst>
              <a:ext uri="{FF2B5EF4-FFF2-40B4-BE49-F238E27FC236}">
                <a16:creationId xmlns:a16="http://schemas.microsoft.com/office/drawing/2014/main" id="{ADD55F4F-4446-43F0-BC67-DE1E161A0201}"/>
              </a:ext>
            </a:extLst>
          </p:cNvPr>
          <p:cNvPicPr/>
          <p:nvPr/>
        </p:nvPicPr>
        <p:blipFill>
          <a:blip r:embed="rId3" cstate="screen">
            <a:extLst>
              <a:ext uri="{28A0092B-C50C-407E-A947-70E740481C1C}">
                <a14:useLocalDpi xmlns:a14="http://schemas.microsoft.com/office/drawing/2010/main"/>
              </a:ext>
            </a:extLst>
          </a:blip>
          <a:stretch>
            <a:fillRect/>
          </a:stretch>
        </p:blipFill>
        <p:spPr>
          <a:xfrm>
            <a:off x="5284035" y="3642611"/>
            <a:ext cx="5741230" cy="2334884"/>
          </a:xfrm>
          <a:prstGeom prst="rect">
            <a:avLst/>
          </a:prstGeom>
          <a:ln w="3175">
            <a:solidFill>
              <a:schemeClr val="tx1"/>
            </a:solidFill>
          </a:ln>
        </p:spPr>
      </p:pic>
    </p:spTree>
    <p:extLst>
      <p:ext uri="{BB962C8B-B14F-4D97-AF65-F5344CB8AC3E}">
        <p14:creationId xmlns:p14="http://schemas.microsoft.com/office/powerpoint/2010/main" val="64408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What Are the Costs and Consequences of Idling?</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8</a:t>
            </a:fld>
            <a:endParaRPr lang="en-US" dirty="0"/>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629229" y="1152171"/>
            <a:ext cx="2998391" cy="365125"/>
          </a:xfrm>
        </p:spPr>
        <p:txBody>
          <a:bodyPr/>
          <a:lstStyle/>
          <a:p>
            <a:r>
              <a:rPr lang="en-US" sz="2800" b="1" dirty="0">
                <a:solidFill>
                  <a:srgbClr val="00A14A"/>
                </a:solidFill>
              </a:rPr>
              <a:t>Idling May Be Illegal</a:t>
            </a:r>
          </a:p>
        </p:txBody>
      </p:sp>
      <p:pic>
        <p:nvPicPr>
          <p:cNvPr id="6" name="Picture 8">
            <a:extLst>
              <a:ext uri="{FF2B5EF4-FFF2-40B4-BE49-F238E27FC236}">
                <a16:creationId xmlns:a16="http://schemas.microsoft.com/office/drawing/2014/main" id="{59A96B19-D602-4F06-8233-214EF5B36CB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4446740" y="1357464"/>
            <a:ext cx="6269360" cy="4755819"/>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What Are the Costs and Consequences of Idling?</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9</a:t>
            </a:fld>
            <a:endParaRPr lang="en-US" dirty="0"/>
          </a:p>
        </p:txBody>
      </p:sp>
      <p:sp>
        <p:nvSpPr>
          <p:cNvPr id="2" name="Content Placeholder 1">
            <a:extLst>
              <a:ext uri="{FF2B5EF4-FFF2-40B4-BE49-F238E27FC236}">
                <a16:creationId xmlns:a16="http://schemas.microsoft.com/office/drawing/2014/main" id="{E03E38F9-BE32-4C51-A117-9F4C14C9E35F}"/>
              </a:ext>
            </a:extLst>
          </p:cNvPr>
          <p:cNvSpPr>
            <a:spLocks noGrp="1"/>
          </p:cNvSpPr>
          <p:nvPr>
            <p:ph idx="1"/>
          </p:nvPr>
        </p:nvSpPr>
        <p:spPr>
          <a:xfrm>
            <a:off x="556855" y="2075170"/>
            <a:ext cx="5539145" cy="2160363"/>
          </a:xfrm>
        </p:spPr>
        <p:txBody>
          <a:bodyPr>
            <a:noAutofit/>
          </a:bodyPr>
          <a:lstStyle/>
          <a:p>
            <a:r>
              <a:rPr lang="en-US" sz="2400" b="1" dirty="0">
                <a:latin typeface="Arial" panose="020B0604020202020204" pitchFamily="34" charset="0"/>
                <a:cs typeface="Arial" panose="020B0604020202020204" pitchFamily="34" charset="0"/>
              </a:rPr>
              <a:t>California: 5-minute limit</a:t>
            </a:r>
          </a:p>
          <a:p>
            <a:pPr lvl="1"/>
            <a:r>
              <a:rPr lang="en-US" sz="1800" b="1" dirty="0">
                <a:latin typeface="Arial" panose="020B0604020202020204" pitchFamily="34" charset="0"/>
                <a:cs typeface="Arial" panose="020B0604020202020204" pitchFamily="34" charset="0"/>
              </a:rPr>
              <a:t>Fines:  $300 to $10,000</a:t>
            </a:r>
          </a:p>
          <a:p>
            <a:r>
              <a:rPr lang="en-US" sz="2400" b="1" dirty="0">
                <a:latin typeface="Arial" panose="020B0604020202020204" pitchFamily="34" charset="0"/>
                <a:cs typeface="Arial" panose="020B0604020202020204" pitchFamily="34" charset="0"/>
              </a:rPr>
              <a:t>New York: 5-minute limit</a:t>
            </a:r>
          </a:p>
          <a:p>
            <a:pPr lvl="1"/>
            <a:r>
              <a:rPr lang="en-US" sz="1800" b="1" dirty="0">
                <a:latin typeface="Arial" panose="020B0604020202020204" pitchFamily="34" charset="0"/>
                <a:cs typeface="Arial" panose="020B0604020202020204" pitchFamily="34" charset="0"/>
              </a:rPr>
              <a:t>$500 to $18,000 for a first violation</a:t>
            </a:r>
          </a:p>
          <a:p>
            <a:r>
              <a:rPr lang="en-US" sz="2400" b="1" dirty="0">
                <a:latin typeface="Arial" panose="020B0604020202020204" pitchFamily="34" charset="0"/>
                <a:cs typeface="Arial" panose="020B0604020202020204" pitchFamily="34" charset="0"/>
              </a:rPr>
              <a:t>Many others, including—Connecticut, Washington DC, Maryland, Massachusetts, Pennsylvania, Oregon, Vermont, and Virginia</a:t>
            </a:r>
          </a:p>
        </p:txBody>
      </p:sp>
      <p:pic>
        <p:nvPicPr>
          <p:cNvPr id="7" name="Picture 6" descr="C:\Users\pweikersheimer\Box Sync\000 OUR IR PRODUCTS\000   IMAGES of our products\IdleBaseCover_14x8.5 from SANA 8-12.jpg">
            <a:extLst>
              <a:ext uri="{FF2B5EF4-FFF2-40B4-BE49-F238E27FC236}">
                <a16:creationId xmlns:a16="http://schemas.microsoft.com/office/drawing/2014/main" id="{7FDBD6F0-DE35-4AD5-B75C-EE35DC7144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90045" y="2075170"/>
            <a:ext cx="4494116" cy="290343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2">
            <a:extLst>
              <a:ext uri="{FF2B5EF4-FFF2-40B4-BE49-F238E27FC236}">
                <a16:creationId xmlns:a16="http://schemas.microsoft.com/office/drawing/2014/main" id="{16D80C2F-216F-49B5-B94D-E446B7F4C185}"/>
              </a:ext>
            </a:extLst>
          </p:cNvPr>
          <p:cNvSpPr txBox="1">
            <a:spLocks noChangeArrowheads="1"/>
          </p:cNvSpPr>
          <p:nvPr/>
        </p:nvSpPr>
        <p:spPr bwMode="auto">
          <a:xfrm>
            <a:off x="7507111" y="5061875"/>
            <a:ext cx="3912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rgbClr val="50565C"/>
              </a:buClr>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37931725" indent="-37474525">
              <a:spcBef>
                <a:spcPts val="500"/>
              </a:spcBef>
              <a:buClr>
                <a:srgbClr val="50565C"/>
              </a:buClr>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081088" indent="-228600">
              <a:spcBef>
                <a:spcPts val="400"/>
              </a:spcBef>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538288" indent="-228600">
              <a:spcBef>
                <a:spcPts val="400"/>
              </a:spcBef>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1995488" indent="-228600">
              <a:spcBef>
                <a:spcPts val="400"/>
              </a:spcBef>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452688" indent="-228600" eaLnBrk="0" fontAlgn="base" hangingPunct="0">
              <a:spcBef>
                <a:spcPts val="400"/>
              </a:spcBef>
              <a:spcAft>
                <a:spcPct val="0"/>
              </a:spcAft>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09888" indent="-228600" eaLnBrk="0" fontAlgn="base" hangingPunct="0">
              <a:spcBef>
                <a:spcPts val="400"/>
              </a:spcBef>
              <a:spcAft>
                <a:spcPct val="0"/>
              </a:spcAft>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367088" indent="-228600" eaLnBrk="0" fontAlgn="base" hangingPunct="0">
              <a:spcBef>
                <a:spcPts val="400"/>
              </a:spcBef>
              <a:spcAft>
                <a:spcPct val="0"/>
              </a:spcAft>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24288" indent="-228600" eaLnBrk="0" fontAlgn="base" hangingPunct="0">
              <a:spcBef>
                <a:spcPts val="400"/>
              </a:spcBef>
              <a:spcAft>
                <a:spcPct val="0"/>
              </a:spcAft>
              <a:buClr>
                <a:srgbClr val="50565C"/>
              </a:buClr>
              <a:buSzPct val="100000"/>
              <a:buFont typeface="Arial" panose="020B0604020202020204" pitchFamily="34" charset="0"/>
              <a:buChar char="»"/>
              <a:defRPr>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eaLnBrk="1" hangingPunct="1">
              <a:spcBef>
                <a:spcPct val="0"/>
              </a:spcBef>
              <a:buClrTx/>
              <a:buSzTx/>
              <a:buFontTx/>
              <a:buNone/>
            </a:pPr>
            <a:r>
              <a:rPr lang="en-US" altLang="en-US" sz="1600" u="sng" dirty="0">
                <a:solidFill>
                  <a:srgbClr val="50565C"/>
                </a:solidFill>
                <a:hlinkClick r:id="rId4"/>
              </a:rPr>
              <a:t>http://cleancities.energy.gov/idlebase</a:t>
            </a:r>
            <a:endParaRPr lang="en-US" altLang="en-US" sz="1600" dirty="0">
              <a:solidFill>
                <a:srgbClr val="FF0000"/>
              </a:solidFill>
            </a:endParaRPr>
          </a:p>
        </p:txBody>
      </p:sp>
      <p:sp>
        <p:nvSpPr>
          <p:cNvPr id="10" name="Text Placeholder 4">
            <a:extLst>
              <a:ext uri="{FF2B5EF4-FFF2-40B4-BE49-F238E27FC236}">
                <a16:creationId xmlns:a16="http://schemas.microsoft.com/office/drawing/2014/main" id="{72E5A0AC-5FB3-5346-B848-7919FD2B6253}"/>
              </a:ext>
            </a:extLst>
          </p:cNvPr>
          <p:cNvSpPr>
            <a:spLocks noGrp="1"/>
          </p:cNvSpPr>
          <p:nvPr>
            <p:ph type="body" sz="quarter" idx="13"/>
          </p:nvPr>
        </p:nvSpPr>
        <p:spPr>
          <a:xfrm>
            <a:off x="556855" y="1142723"/>
            <a:ext cx="3310607" cy="365125"/>
          </a:xfrm>
        </p:spPr>
        <p:txBody>
          <a:bodyPr/>
          <a:lstStyle/>
          <a:p>
            <a:r>
              <a:rPr lang="en-US" sz="2800" b="1" dirty="0">
                <a:solidFill>
                  <a:srgbClr val="00A14A"/>
                </a:solidFill>
              </a:rPr>
              <a:t>Idling May Be Illegal</a:t>
            </a:r>
          </a:p>
        </p:txBody>
      </p:sp>
    </p:spTree>
    <p:extLst>
      <p:ext uri="{BB962C8B-B14F-4D97-AF65-F5344CB8AC3E}">
        <p14:creationId xmlns:p14="http://schemas.microsoft.com/office/powerpoint/2010/main" val="41754331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7984</TotalTime>
  <Words>3977</Words>
  <Application>Microsoft Macintosh PowerPoint</Application>
  <PresentationFormat>Widescreen</PresentationFormat>
  <Paragraphs>326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Calibri</vt:lpstr>
      <vt:lpstr>Calibri Light</vt:lpstr>
      <vt:lpstr>Office Theme</vt:lpstr>
      <vt:lpstr> Idle Reduction for Long-Haul,  Heavy-Duty Trucks</vt:lpstr>
      <vt:lpstr>[Add a slide about your coalition/organization as appropriate]</vt:lpstr>
      <vt:lpstr>Idle Reduction for Long-Haul, Heavy-Duty Trucks</vt:lpstr>
      <vt:lpstr>Why Do Heavy-Duty Trucks Idle?</vt:lpstr>
      <vt:lpstr>What Are the Costs and Consequences of Idling?</vt:lpstr>
      <vt:lpstr>What Are the Costs and Consequences of Idling?</vt:lpstr>
      <vt:lpstr>What Are the Costs and Consequences of Idling?</vt:lpstr>
      <vt:lpstr>What Are the Costs and Consequences of Idling?</vt:lpstr>
      <vt:lpstr>What Are the Costs and Consequences of Idling?</vt:lpstr>
      <vt:lpstr>Technology to Support Idle Reduction</vt:lpstr>
      <vt:lpstr>Technology to Support Idle Reduction</vt:lpstr>
      <vt:lpstr>Technology to Support Idle Reduction</vt:lpstr>
      <vt:lpstr>Technology to Support Idle Reduction</vt:lpstr>
      <vt:lpstr>Technology to Support Idle Reduction</vt:lpstr>
      <vt:lpstr>Technology to Support Idle Reduction</vt:lpstr>
      <vt:lpstr>Technology to Support Idle Reduction</vt:lpstr>
      <vt:lpstr>Complementary Technologies</vt:lpstr>
      <vt:lpstr>Resource: Idle Reduction Equipment Table </vt:lpstr>
      <vt:lpstr>Resource for Estimating Your Payback</vt:lpstr>
      <vt:lpstr>Resource: IdleBox</vt:lpstr>
      <vt:lpstr>Resource: Funding Opportunities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Idle Reduction for Long-Haul, Heavy-Duty Trucks</dc:title>
  <dc:subject>Use this template presentation to educate people about idle reduction technologies and strategies for long-haul, heavy-duty trucks.</dc:subject>
  <dc:creator/>
  <cp:keywords/>
  <dc:description/>
  <cp:lastModifiedBy>Rahill, Matt</cp:lastModifiedBy>
  <cp:revision>274</cp:revision>
  <cp:lastPrinted>2021-02-11T00:01:37Z</cp:lastPrinted>
  <dcterms:created xsi:type="dcterms:W3CDTF">2019-06-14T15:24:25Z</dcterms:created>
  <dcterms:modified xsi:type="dcterms:W3CDTF">2021-05-21T02:31:34Z</dcterms:modified>
  <cp:category/>
</cp:coreProperties>
</file>